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257" r:id="rId2"/>
    <p:sldId id="258" r:id="rId3"/>
    <p:sldId id="296" r:id="rId4"/>
    <p:sldId id="345" r:id="rId5"/>
    <p:sldId id="352" r:id="rId6"/>
    <p:sldId id="312" r:id="rId7"/>
    <p:sldId id="326" r:id="rId8"/>
    <p:sldId id="313" r:id="rId9"/>
    <p:sldId id="327" r:id="rId10"/>
    <p:sldId id="329" r:id="rId11"/>
    <p:sldId id="330" r:id="rId12"/>
    <p:sldId id="348" r:id="rId13"/>
    <p:sldId id="349" r:id="rId14"/>
    <p:sldId id="331" r:id="rId15"/>
    <p:sldId id="346" r:id="rId16"/>
    <p:sldId id="347" r:id="rId17"/>
    <p:sldId id="332" r:id="rId18"/>
    <p:sldId id="333" r:id="rId19"/>
    <p:sldId id="334" r:id="rId20"/>
    <p:sldId id="336" r:id="rId21"/>
    <p:sldId id="338" r:id="rId22"/>
    <p:sldId id="339" r:id="rId23"/>
    <p:sldId id="351" r:id="rId24"/>
    <p:sldId id="341" r:id="rId25"/>
    <p:sldId id="340" r:id="rId26"/>
    <p:sldId id="350" r:id="rId27"/>
    <p:sldId id="342" r:id="rId28"/>
    <p:sldId id="337" r:id="rId29"/>
    <p:sldId id="262" r:id="rId30"/>
    <p:sldId id="263" r:id="rId31"/>
    <p:sldId id="264" r:id="rId3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1pPr>
    <a:lvl2pPr marL="0" marR="0" indent="0" algn="ctr" defTabSz="8215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2pPr>
    <a:lvl3pPr marL="0" marR="0" indent="0" algn="ctr" defTabSz="8215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3pPr>
    <a:lvl4pPr marL="0" marR="0" indent="0" algn="ctr" defTabSz="8215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4pPr>
    <a:lvl5pPr marL="0" marR="0" indent="0" algn="ctr" defTabSz="8215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5pPr>
    <a:lvl6pPr marL="0" marR="0" indent="0" algn="ctr" defTabSz="8215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6pPr>
    <a:lvl7pPr marL="0" marR="0" indent="0" algn="ctr" defTabSz="8215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7pPr>
    <a:lvl8pPr marL="0" marR="0" indent="0" algn="ctr" defTabSz="8215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8pPr>
    <a:lvl9pPr marL="0" marR="0" indent="0" algn="ctr" defTabSz="8215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D1E1"/>
          </a:solidFill>
        </a:fill>
      </a:tcStyle>
    </a:wholeTbl>
    <a:band2H>
      <a:tcTxStyle/>
      <a:tcStyle>
        <a:tcBdr/>
        <a:fill>
          <a:solidFill>
            <a:srgbClr val="FCE9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1" d="100"/>
          <a:sy n="31" d="100"/>
        </p:scale>
        <p:origin x="114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4" name="Shape 12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642937" latinLnBrk="0">
      <a:lnSpc>
        <a:spcPct val="117999"/>
      </a:lnSpc>
      <a:defRPr sz="3000">
        <a:latin typeface="+mj-lt"/>
        <a:ea typeface="+mj-ea"/>
        <a:cs typeface="+mj-cs"/>
        <a:sym typeface="Helvetica Neue"/>
      </a:defRPr>
    </a:lvl1pPr>
    <a:lvl2pPr indent="228600" defTabSz="642937" latinLnBrk="0">
      <a:lnSpc>
        <a:spcPct val="117999"/>
      </a:lnSpc>
      <a:defRPr sz="3000">
        <a:latin typeface="+mj-lt"/>
        <a:ea typeface="+mj-ea"/>
        <a:cs typeface="+mj-cs"/>
        <a:sym typeface="Helvetica Neue"/>
      </a:defRPr>
    </a:lvl2pPr>
    <a:lvl3pPr indent="457200" defTabSz="642937" latinLnBrk="0">
      <a:lnSpc>
        <a:spcPct val="117999"/>
      </a:lnSpc>
      <a:defRPr sz="3000">
        <a:latin typeface="+mj-lt"/>
        <a:ea typeface="+mj-ea"/>
        <a:cs typeface="+mj-cs"/>
        <a:sym typeface="Helvetica Neue"/>
      </a:defRPr>
    </a:lvl3pPr>
    <a:lvl4pPr indent="685800" defTabSz="642937" latinLnBrk="0">
      <a:lnSpc>
        <a:spcPct val="117999"/>
      </a:lnSpc>
      <a:defRPr sz="3000">
        <a:latin typeface="+mj-lt"/>
        <a:ea typeface="+mj-ea"/>
        <a:cs typeface="+mj-cs"/>
        <a:sym typeface="Helvetica Neue"/>
      </a:defRPr>
    </a:lvl4pPr>
    <a:lvl5pPr indent="914400" defTabSz="642937" latinLnBrk="0">
      <a:lnSpc>
        <a:spcPct val="117999"/>
      </a:lnSpc>
      <a:defRPr sz="3000">
        <a:latin typeface="+mj-lt"/>
        <a:ea typeface="+mj-ea"/>
        <a:cs typeface="+mj-cs"/>
        <a:sym typeface="Helvetica Neue"/>
      </a:defRPr>
    </a:lvl5pPr>
    <a:lvl6pPr indent="1143000" defTabSz="642937" latinLnBrk="0">
      <a:lnSpc>
        <a:spcPct val="117999"/>
      </a:lnSpc>
      <a:defRPr sz="3000">
        <a:latin typeface="+mj-lt"/>
        <a:ea typeface="+mj-ea"/>
        <a:cs typeface="+mj-cs"/>
        <a:sym typeface="Helvetica Neue"/>
      </a:defRPr>
    </a:lvl6pPr>
    <a:lvl7pPr indent="1371600" defTabSz="642937" latinLnBrk="0">
      <a:lnSpc>
        <a:spcPct val="117999"/>
      </a:lnSpc>
      <a:defRPr sz="3000">
        <a:latin typeface="+mj-lt"/>
        <a:ea typeface="+mj-ea"/>
        <a:cs typeface="+mj-cs"/>
        <a:sym typeface="Helvetica Neue"/>
      </a:defRPr>
    </a:lvl7pPr>
    <a:lvl8pPr indent="1600200" defTabSz="642937" latinLnBrk="0">
      <a:lnSpc>
        <a:spcPct val="117999"/>
      </a:lnSpc>
      <a:defRPr sz="3000">
        <a:latin typeface="+mj-lt"/>
        <a:ea typeface="+mj-ea"/>
        <a:cs typeface="+mj-cs"/>
        <a:sym typeface="Helvetica Neue"/>
      </a:defRPr>
    </a:lvl8pPr>
    <a:lvl9pPr indent="1828800" defTabSz="642937" latinLnBrk="0">
      <a:lnSpc>
        <a:spcPct val="117999"/>
      </a:lnSpc>
      <a:defRPr sz="30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8"/>
            <a:ext cx="14716127" cy="4643439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90171"/>
            <a:ext cx="14716127" cy="1589487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0" algn="ctr">
              <a:spcBef>
                <a:spcPts val="0"/>
              </a:spcBef>
              <a:buSzTx/>
              <a:buNone/>
              <a:defRPr sz="5200"/>
            </a:lvl2pPr>
            <a:lvl3pPr marL="0" indent="0" algn="ctr">
              <a:spcBef>
                <a:spcPts val="0"/>
              </a:spcBef>
              <a:buSzTx/>
              <a:buNone/>
              <a:defRPr sz="5200"/>
            </a:lvl3pPr>
            <a:lvl4pPr marL="0" indent="0" algn="ctr">
              <a:spcBef>
                <a:spcPts val="0"/>
              </a:spcBef>
              <a:buSzTx/>
              <a:buNone/>
              <a:defRPr sz="5200"/>
            </a:lvl4pPr>
            <a:lvl5pPr marL="0" indent="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eg"/>
          <p:cNvSpPr>
            <a:spLocks noGrp="1"/>
          </p:cNvSpPr>
          <p:nvPr>
            <p:ph type="pic" idx="21"/>
          </p:nvPr>
        </p:nvSpPr>
        <p:spPr>
          <a:xfrm>
            <a:off x="1208483" y="-71439"/>
            <a:ext cx="20788314" cy="1385887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eg"/>
          <p:cNvSpPr>
            <a:spLocks noGrp="1"/>
          </p:cNvSpPr>
          <p:nvPr>
            <p:ph type="pic" sz="half" idx="21"/>
          </p:nvPr>
        </p:nvSpPr>
        <p:spPr>
          <a:xfrm>
            <a:off x="5334000" y="526850"/>
            <a:ext cx="13716000" cy="91440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4833937" y="9447609"/>
            <a:ext cx="14716127" cy="2000252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11465717"/>
            <a:ext cx="14716127" cy="1589487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0" algn="ctr">
              <a:spcBef>
                <a:spcPts val="0"/>
              </a:spcBef>
              <a:buSzTx/>
              <a:buNone/>
              <a:defRPr sz="5200"/>
            </a:lvl2pPr>
            <a:lvl3pPr marL="0" indent="0" algn="ctr">
              <a:spcBef>
                <a:spcPts val="0"/>
              </a:spcBef>
              <a:buSzTx/>
              <a:buNone/>
              <a:defRPr sz="5200"/>
            </a:lvl3pPr>
            <a:lvl4pPr marL="0" indent="0" algn="ctr">
              <a:spcBef>
                <a:spcPts val="0"/>
              </a:spcBef>
              <a:buSzTx/>
              <a:buNone/>
              <a:defRPr sz="5200"/>
            </a:lvl4pPr>
            <a:lvl5pPr marL="0" indent="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4833937" y="4536280"/>
            <a:ext cx="14716127" cy="464343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eg"/>
          <p:cNvSpPr>
            <a:spLocks noGrp="1"/>
          </p:cNvSpPr>
          <p:nvPr>
            <p:ph type="pic" sz="half" idx="21"/>
          </p:nvPr>
        </p:nvSpPr>
        <p:spPr>
          <a:xfrm>
            <a:off x="12013406" y="892967"/>
            <a:ext cx="11555016" cy="1155501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4387453" y="892967"/>
            <a:ext cx="7500939" cy="5607846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387453" y="6643686"/>
            <a:ext cx="7500939" cy="578643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0" algn="ctr">
              <a:spcBef>
                <a:spcPts val="0"/>
              </a:spcBef>
              <a:buSzTx/>
              <a:buNone/>
              <a:defRPr sz="5200"/>
            </a:lvl2pPr>
            <a:lvl3pPr marL="0" indent="0" algn="ctr">
              <a:spcBef>
                <a:spcPts val="0"/>
              </a:spcBef>
              <a:buSzTx/>
              <a:buNone/>
              <a:defRPr sz="5200"/>
            </a:lvl3pPr>
            <a:lvl4pPr marL="0" indent="0" algn="ctr">
              <a:spcBef>
                <a:spcPts val="0"/>
              </a:spcBef>
              <a:buSzTx/>
              <a:buNone/>
              <a:defRPr sz="5200"/>
            </a:lvl4pPr>
            <a:lvl5pPr marL="0" indent="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eg"/>
          <p:cNvSpPr>
            <a:spLocks noGrp="1"/>
          </p:cNvSpPr>
          <p:nvPr>
            <p:ph type="pic" sz="half" idx="21"/>
          </p:nvPr>
        </p:nvSpPr>
        <p:spPr>
          <a:xfrm>
            <a:off x="8405811" y="3643312"/>
            <a:ext cx="13260589" cy="884039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387453" y="3643312"/>
            <a:ext cx="7500939" cy="8840393"/>
          </a:xfrm>
          <a:prstGeom prst="rect">
            <a:avLst/>
          </a:prstGeom>
        </p:spPr>
        <p:txBody>
          <a:bodyPr/>
          <a:lstStyle>
            <a:lvl1pPr marL="465363" indent="-465363">
              <a:spcBef>
                <a:spcPts val="4500"/>
              </a:spcBef>
              <a:defRPr sz="3800"/>
            </a:lvl1pPr>
            <a:lvl2pPr marL="808263" indent="-465363">
              <a:spcBef>
                <a:spcPts val="4500"/>
              </a:spcBef>
              <a:defRPr sz="3800"/>
            </a:lvl2pPr>
            <a:lvl3pPr marL="1151164" indent="-465363">
              <a:spcBef>
                <a:spcPts val="4500"/>
              </a:spcBef>
              <a:defRPr sz="3800"/>
            </a:lvl3pPr>
            <a:lvl4pPr marL="1494064" indent="-465364">
              <a:spcBef>
                <a:spcPts val="4500"/>
              </a:spcBef>
              <a:defRPr sz="3800"/>
            </a:lvl4pPr>
            <a:lvl5pPr marL="1836964" indent="-465364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8" cy="47307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4387453" y="1785936"/>
            <a:ext cx="15609094" cy="10144127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eg"/>
          <p:cNvSpPr>
            <a:spLocks noGrp="1"/>
          </p:cNvSpPr>
          <p:nvPr>
            <p:ph type="pic" sz="quarter" idx="21"/>
          </p:nvPr>
        </p:nvSpPr>
        <p:spPr>
          <a:xfrm>
            <a:off x="12267902" y="7161609"/>
            <a:ext cx="7956353" cy="530423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532204087_1355x1355.jpeg"/>
          <p:cNvSpPr>
            <a:spLocks noGrp="1"/>
          </p:cNvSpPr>
          <p:nvPr>
            <p:ph type="pic" sz="quarter" idx="22"/>
          </p:nvPr>
        </p:nvSpPr>
        <p:spPr>
          <a:xfrm>
            <a:off x="12495609" y="1053703"/>
            <a:ext cx="7500939" cy="750093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532241774_2880x1920.jpeg"/>
          <p:cNvSpPr>
            <a:spLocks noGrp="1"/>
          </p:cNvSpPr>
          <p:nvPr>
            <p:ph type="pic" idx="23"/>
          </p:nvPr>
        </p:nvSpPr>
        <p:spPr>
          <a:xfrm>
            <a:off x="-934642" y="1250155"/>
            <a:ext cx="16823533" cy="1121569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8947546"/>
            <a:ext cx="14716127" cy="64879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  <a:lvl2pPr marL="889000" indent="-444500" algn="ctr">
              <a:spcBef>
                <a:spcPts val="0"/>
              </a:spcBef>
              <a:defRPr sz="3200" i="1"/>
            </a:lvl2pPr>
            <a:lvl3pPr marL="1333500" indent="-444500" algn="ctr">
              <a:spcBef>
                <a:spcPts val="0"/>
              </a:spcBef>
              <a:defRPr sz="3200" i="1"/>
            </a:lvl3pPr>
            <a:lvl4pPr marL="1778000" indent="-444500" algn="ctr">
              <a:spcBef>
                <a:spcPts val="0"/>
              </a:spcBef>
              <a:defRPr sz="3200" i="1"/>
            </a:lvl4pPr>
            <a:lvl5pPr marL="2222500" indent="-444500" algn="ctr">
              <a:spcBef>
                <a:spcPts val="0"/>
              </a:spcBef>
              <a:defRPr sz="3200" i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1"/>
          </p:nvPr>
        </p:nvSpPr>
        <p:spPr>
          <a:xfrm>
            <a:off x="4833937" y="6000625"/>
            <a:ext cx="14716127" cy="857499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387453" y="357186"/>
            <a:ext cx="15609094" cy="30360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6" tIns="71436" rIns="71436" bIns="71436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3610166" y="3962400"/>
            <a:ext cx="9550401" cy="975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6" tIns="71436" rIns="71436" bIns="71436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8" cy="477670"/>
          </a:xfrm>
          <a:prstGeom prst="rect">
            <a:avLst/>
          </a:prstGeom>
          <a:ln w="12700">
            <a:miter lim="400000"/>
          </a:ln>
        </p:spPr>
        <p:txBody>
          <a:bodyPr wrap="none" lIns="71436" tIns="71436" rIns="71436" bIns="71436">
            <a:spAutoFit/>
          </a:bodyPr>
          <a:lstStyle>
            <a:lvl1pPr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ransition spd="med"/>
  <p:txStyles>
    <p:titleStyle>
      <a:lvl1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611187" marR="0" indent="-611187" algn="l" defTabSz="82153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1055687" marR="0" indent="-611187" algn="l" defTabSz="82153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1500187" marR="0" indent="-611187" algn="l" defTabSz="82153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944686" marR="0" indent="-611187" algn="l" defTabSz="82153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2389186" marR="0" indent="-611186" algn="l" defTabSz="82153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2833686" marR="0" indent="-611186" algn="l" defTabSz="82153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3278187" marR="0" indent="-611187" algn="l" defTabSz="82153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3722687" marR="0" indent="-611187" algn="l" defTabSz="82153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4167187" marR="0" indent="-611187" algn="l" defTabSz="82153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jp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Screen Shot 2021-01-26 at 23.36.18.png"/>
          <p:cNvGrpSpPr/>
          <p:nvPr/>
        </p:nvGrpSpPr>
        <p:grpSpPr>
          <a:xfrm>
            <a:off x="656570" y="586195"/>
            <a:ext cx="23070860" cy="12543612"/>
            <a:chOff x="-2" y="0"/>
            <a:chExt cx="23070858" cy="12543611"/>
          </a:xfrm>
        </p:grpSpPr>
        <p:pic>
          <p:nvPicPr>
            <p:cNvPr id="129" name="Screen Shot 2021-01-26 at 23.36.18.png" descr="Screen Shot 2021-01-26 at 23.36.18.png"/>
            <p:cNvPicPr>
              <a:picLocks noChangeAspect="1"/>
            </p:cNvPicPr>
            <p:nvPr/>
          </p:nvPicPr>
          <p:blipFill>
            <a:blip r:embed="rId2"/>
            <a:srcRect t="4271" b="13018"/>
            <a:stretch>
              <a:fillRect/>
            </a:stretch>
          </p:blipFill>
          <p:spPr>
            <a:xfrm>
              <a:off x="60218" y="44547"/>
              <a:ext cx="22950659" cy="1245446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0" endPos="40000" dir="5400000" sy="-100000" algn="bl" rotWithShape="0"/>
            </a:effectLst>
          </p:spPr>
        </p:pic>
        <p:pic>
          <p:nvPicPr>
            <p:cNvPr id="130" name="Screen Shot 2021-01-26 at 23.36.18.png" descr="Screen Shot 2021-01-26 at 23.36.18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" y="0"/>
              <a:ext cx="23070860" cy="125436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32" name="FA LOGO.pdf" descr="FA LOGO.pdf"/>
          <p:cNvPicPr>
            <a:picLocks noChangeAspect="1"/>
          </p:cNvPicPr>
          <p:nvPr/>
        </p:nvPicPr>
        <p:blipFill>
          <a:blip r:embed="rId4"/>
          <a:srcRect l="11149" t="3986" r="12579" b="1865"/>
          <a:stretch>
            <a:fillRect/>
          </a:stretch>
        </p:blipFill>
        <p:spPr>
          <a:xfrm>
            <a:off x="10160577" y="4713060"/>
            <a:ext cx="3475267" cy="4289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8" h="21600" extrusionOk="0">
                <a:moveTo>
                  <a:pt x="58" y="0"/>
                </a:moveTo>
                <a:lnTo>
                  <a:pt x="11" y="3801"/>
                </a:lnTo>
                <a:cubicBezTo>
                  <a:pt x="-52" y="8952"/>
                  <a:pt x="145" y="11506"/>
                  <a:pt x="715" y="12899"/>
                </a:cubicBezTo>
                <a:cubicBezTo>
                  <a:pt x="957" y="13490"/>
                  <a:pt x="1328" y="14248"/>
                  <a:pt x="1539" y="14586"/>
                </a:cubicBezTo>
                <a:cubicBezTo>
                  <a:pt x="3019" y="16949"/>
                  <a:pt x="6517" y="19837"/>
                  <a:pt x="9539" y="21190"/>
                </a:cubicBezTo>
                <a:cubicBezTo>
                  <a:pt x="10043" y="21416"/>
                  <a:pt x="10575" y="21600"/>
                  <a:pt x="10718" y="21600"/>
                </a:cubicBezTo>
                <a:cubicBezTo>
                  <a:pt x="11204" y="21599"/>
                  <a:pt x="12437" y="21063"/>
                  <a:pt x="13703" y="20301"/>
                </a:cubicBezTo>
                <a:cubicBezTo>
                  <a:pt x="17791" y="17841"/>
                  <a:pt x="20236" y="15111"/>
                  <a:pt x="21149" y="11996"/>
                </a:cubicBezTo>
                <a:cubicBezTo>
                  <a:pt x="21505" y="10780"/>
                  <a:pt x="21532" y="10354"/>
                  <a:pt x="21541" y="5348"/>
                </a:cubicBezTo>
                <a:lnTo>
                  <a:pt x="21548" y="0"/>
                </a:lnTo>
                <a:lnTo>
                  <a:pt x="10804" y="0"/>
                </a:lnTo>
                <a:lnTo>
                  <a:pt x="58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32DEBB9-94C5-4F28-A872-1FA7B764EB78}"/>
              </a:ext>
            </a:extLst>
          </p:cNvPr>
          <p:cNvSpPr txBox="1">
            <a:spLocks/>
          </p:cNvSpPr>
          <p:nvPr/>
        </p:nvSpPr>
        <p:spPr>
          <a:xfrm>
            <a:off x="7991995" y="1836830"/>
            <a:ext cx="8400010" cy="2172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6" tIns="71436" rIns="71436" bIns="71436" anchor="b">
            <a:noAutofit/>
          </a:bodyPr>
          <a:lstStyle>
            <a:lvl1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pPr hangingPunct="1"/>
            <a:r>
              <a:rPr lang="en-US" sz="4400" b="1" i="1" dirty="0" err="1">
                <a:solidFill>
                  <a:schemeClr val="bg1"/>
                </a:solidFill>
                <a:latin typeface="+mj-lt"/>
                <a:cs typeface="Lucida Grande"/>
              </a:rPr>
              <a:t>Medikal</a:t>
            </a:r>
            <a:r>
              <a:rPr lang="en-US" sz="4400" b="1" i="1" dirty="0">
                <a:solidFill>
                  <a:schemeClr val="bg1"/>
                </a:solidFill>
                <a:latin typeface="+mj-lt"/>
                <a:cs typeface="Lucida Grande"/>
              </a:rPr>
              <a:t> </a:t>
            </a:r>
            <a:r>
              <a:rPr lang="en-US" sz="4400" b="1" i="1" dirty="0" err="1">
                <a:solidFill>
                  <a:schemeClr val="bg1"/>
                </a:solidFill>
                <a:latin typeface="+mj-lt"/>
                <a:cs typeface="Lucida Grande"/>
              </a:rPr>
              <a:t>Egzersiz</a:t>
            </a:r>
            <a:r>
              <a:rPr lang="en-US" sz="4400" b="1" i="1" dirty="0">
                <a:solidFill>
                  <a:schemeClr val="bg1"/>
                </a:solidFill>
                <a:latin typeface="+mj-lt"/>
                <a:cs typeface="Lucida Grande"/>
              </a:rPr>
              <a:t> </a:t>
            </a:r>
            <a:r>
              <a:rPr lang="en-US" sz="4400" b="1" i="1" dirty="0" err="1">
                <a:solidFill>
                  <a:schemeClr val="bg1"/>
                </a:solidFill>
                <a:latin typeface="+mj-lt"/>
                <a:cs typeface="Lucida Grande"/>
              </a:rPr>
              <a:t>Uzmanı</a:t>
            </a:r>
            <a:r>
              <a:rPr lang="en-US" sz="4400" b="1" i="1" dirty="0">
                <a:solidFill>
                  <a:schemeClr val="bg1"/>
                </a:solidFill>
                <a:latin typeface="+mj-lt"/>
                <a:cs typeface="Lucida Grande"/>
              </a:rPr>
              <a:t> </a:t>
            </a:r>
            <a:r>
              <a:rPr lang="en-US" sz="4400" b="1" i="1" dirty="0" err="1">
                <a:solidFill>
                  <a:schemeClr val="bg1"/>
                </a:solidFill>
                <a:latin typeface="+mj-lt"/>
                <a:cs typeface="Lucida Grande"/>
              </a:rPr>
              <a:t>Eğitimi</a:t>
            </a:r>
            <a:endParaRPr lang="en-US" sz="4400" b="1" i="1" dirty="0">
              <a:solidFill>
                <a:schemeClr val="bg1"/>
              </a:solidFill>
              <a:latin typeface="+mj-lt"/>
              <a:cs typeface="Lucida Grande"/>
            </a:endParaRP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783F5203-6603-4E58-B217-F55A3967AB26}"/>
              </a:ext>
            </a:extLst>
          </p:cNvPr>
          <p:cNvSpPr txBox="1"/>
          <p:nvPr/>
        </p:nvSpPr>
        <p:spPr>
          <a:xfrm>
            <a:off x="6093279" y="9706650"/>
            <a:ext cx="12197442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chemeClr val="bg1">
                    <a:lumMod val="95000"/>
                  </a:schemeClr>
                </a:solidFill>
              </a:rPr>
              <a:t>Ayak</a:t>
            </a:r>
            <a:r>
              <a:rPr lang="en-US" sz="40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bg1">
                    <a:lumMod val="95000"/>
                  </a:schemeClr>
                </a:solidFill>
              </a:rPr>
              <a:t>bileğinin</a:t>
            </a:r>
            <a:r>
              <a:rPr lang="en-US" sz="40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tr-TR" sz="4000" b="1" dirty="0">
                <a:solidFill>
                  <a:schemeClr val="bg1">
                    <a:lumMod val="95000"/>
                  </a:schemeClr>
                </a:solidFill>
              </a:rPr>
              <a:t>Klinik Anatomisi 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>
            <a:extLst>
              <a:ext uri="{FF2B5EF4-FFF2-40B4-BE49-F238E27FC236}">
                <a16:creationId xmlns:a16="http://schemas.microsoft.com/office/drawing/2014/main" id="{95FCC7A0-3B29-42F6-B93B-C1B9C906EC66}"/>
              </a:ext>
            </a:extLst>
          </p:cNvPr>
          <p:cNvSpPr txBox="1">
            <a:spLocks/>
          </p:cNvSpPr>
          <p:nvPr/>
        </p:nvSpPr>
        <p:spPr>
          <a:xfrm>
            <a:off x="2587228" y="2062422"/>
            <a:ext cx="15180707" cy="146956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pPr algn="l" hangingPunct="1"/>
            <a:r>
              <a:rPr lang="en-US" sz="5000" b="1" dirty="0" err="1">
                <a:solidFill>
                  <a:schemeClr val="tx1"/>
                </a:solidFill>
              </a:rPr>
              <a:t>Ayak</a:t>
            </a:r>
            <a:r>
              <a:rPr lang="en-US" sz="5000" b="1" dirty="0">
                <a:solidFill>
                  <a:schemeClr val="tx1"/>
                </a:solidFill>
              </a:rPr>
              <a:t> </a:t>
            </a:r>
            <a:r>
              <a:rPr lang="en-US" sz="5000" b="1" dirty="0" err="1">
                <a:solidFill>
                  <a:schemeClr val="tx1"/>
                </a:solidFill>
              </a:rPr>
              <a:t>bileği</a:t>
            </a:r>
            <a:r>
              <a:rPr lang="en-US" sz="5000" b="1" dirty="0">
                <a:solidFill>
                  <a:schemeClr val="tx1"/>
                </a:solidFill>
              </a:rPr>
              <a:t> </a:t>
            </a:r>
            <a:r>
              <a:rPr lang="en-US" sz="5000" b="1" dirty="0" err="1">
                <a:solidFill>
                  <a:schemeClr val="tx1"/>
                </a:solidFill>
              </a:rPr>
              <a:t>eklemi</a:t>
            </a:r>
            <a:endParaRPr lang="tr-TR" sz="5000" b="1" i="1" dirty="0"/>
          </a:p>
        </p:txBody>
      </p:sp>
      <p:pic>
        <p:nvPicPr>
          <p:cNvPr id="5" name="Picture 2" descr="ankle_anatomy_bones04.jpg">
            <a:extLst>
              <a:ext uri="{FF2B5EF4-FFF2-40B4-BE49-F238E27FC236}">
                <a16:creationId xmlns:a16="http://schemas.microsoft.com/office/drawing/2014/main" id="{CFFCD8B4-10D5-46C5-B942-71710B06A2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359" y="2062422"/>
            <a:ext cx="10900979" cy="1090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75526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Screen Shot 2021-01-26 at 23.36.18.png" descr="Screen Shot 2021-01-26 at 23.36.18.png"/>
          <p:cNvPicPr>
            <a:picLocks noChangeAspect="1"/>
          </p:cNvPicPr>
          <p:nvPr/>
        </p:nvPicPr>
        <p:blipFill>
          <a:blip r:embed="rId2"/>
          <a:srcRect l="20914" t="4271" r="18590" b="91629"/>
          <a:stretch>
            <a:fillRect/>
          </a:stretch>
        </p:blipFill>
        <p:spPr>
          <a:xfrm>
            <a:off x="-35542" y="-12844"/>
            <a:ext cx="24455084" cy="14695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186" y="11254568"/>
            <a:ext cx="1509926" cy="1715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logo.png" descr="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411" y="606880"/>
            <a:ext cx="2061443" cy="239673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414019D4-0B18-4098-A7E8-27CFAD28E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128" y="1805247"/>
            <a:ext cx="15180707" cy="1469564"/>
          </a:xfrm>
        </p:spPr>
        <p:txBody>
          <a:bodyPr>
            <a:normAutofit/>
          </a:bodyPr>
          <a:lstStyle/>
          <a:p>
            <a:r>
              <a:rPr lang="en-US" sz="5000" b="1" dirty="0" err="1">
                <a:solidFill>
                  <a:schemeClr val="tx1"/>
                </a:solidFill>
              </a:rPr>
              <a:t>Ayak</a:t>
            </a:r>
            <a:r>
              <a:rPr lang="en-US" sz="5000" b="1" dirty="0">
                <a:solidFill>
                  <a:schemeClr val="tx1"/>
                </a:solidFill>
              </a:rPr>
              <a:t> </a:t>
            </a:r>
            <a:r>
              <a:rPr lang="en-US" sz="5000" b="1" dirty="0" err="1">
                <a:solidFill>
                  <a:schemeClr val="tx1"/>
                </a:solidFill>
              </a:rPr>
              <a:t>bileği</a:t>
            </a:r>
            <a:r>
              <a:rPr lang="en-US" sz="5000" b="1" dirty="0">
                <a:solidFill>
                  <a:schemeClr val="tx1"/>
                </a:solidFill>
              </a:rPr>
              <a:t> </a:t>
            </a:r>
            <a:r>
              <a:rPr lang="en-US" sz="5000" b="1" dirty="0" err="1">
                <a:solidFill>
                  <a:schemeClr val="tx1"/>
                </a:solidFill>
              </a:rPr>
              <a:t>anatomisi</a:t>
            </a:r>
            <a:r>
              <a:rPr lang="en-US" sz="5000" b="1" dirty="0">
                <a:solidFill>
                  <a:schemeClr val="tx1"/>
                </a:solidFill>
              </a:rPr>
              <a:t> (Ankle Anatomy)</a:t>
            </a:r>
            <a:endParaRPr lang="tr-TR" sz="5000" b="1" dirty="0">
              <a:solidFill>
                <a:schemeClr val="tx1"/>
              </a:solidFill>
            </a:endParaRP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9B9B6D7C-FE3A-4CA8-B8DF-B000E00CDC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92854" y="3623339"/>
            <a:ext cx="20009491" cy="7631229"/>
          </a:xfrm>
        </p:spPr>
        <p:txBody>
          <a:bodyPr>
            <a:normAutofit/>
          </a:bodyPr>
          <a:lstStyle/>
          <a:p>
            <a:pPr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Bağ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dokusu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yapılar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  <a:p>
            <a:pPr lvl="2">
              <a:spcBef>
                <a:spcPts val="2400"/>
              </a:spcBef>
              <a:buFontTx/>
              <a:buChar char="−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Anterior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talo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-fibular ligament</a:t>
            </a:r>
          </a:p>
          <a:p>
            <a:pPr lvl="2">
              <a:spcBef>
                <a:spcPts val="2400"/>
              </a:spcBef>
              <a:buFontTx/>
              <a:buChar char="−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Deltoid ligament</a:t>
            </a:r>
          </a:p>
          <a:p>
            <a:pPr lvl="2">
              <a:spcBef>
                <a:spcPts val="2400"/>
              </a:spcBef>
              <a:buFontTx/>
              <a:buChar char="−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Peroneal tendons</a:t>
            </a:r>
          </a:p>
          <a:p>
            <a:pPr lvl="2">
              <a:spcBef>
                <a:spcPts val="2400"/>
              </a:spcBef>
              <a:buFontTx/>
              <a:buChar char="−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Achilles tendon</a:t>
            </a:r>
          </a:p>
          <a:p>
            <a:pPr lvl="2">
              <a:spcBef>
                <a:spcPts val="2400"/>
              </a:spcBef>
              <a:buFontTx/>
              <a:buChar char="−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Fascial ligament (longitudinal ligament)</a:t>
            </a:r>
          </a:p>
        </p:txBody>
      </p:sp>
    </p:spTree>
    <p:extLst>
      <p:ext uri="{BB962C8B-B14F-4D97-AF65-F5344CB8AC3E}">
        <p14:creationId xmlns:p14="http://schemas.microsoft.com/office/powerpoint/2010/main" val="61881184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ootlig1.jpg">
            <a:extLst>
              <a:ext uri="{FF2B5EF4-FFF2-40B4-BE49-F238E27FC236}">
                <a16:creationId xmlns:a16="http://schemas.microsoft.com/office/drawing/2014/main" id="{109ECD3F-0456-4F41-9457-A496099B5F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44"/>
          <a:stretch/>
        </p:blipFill>
        <p:spPr>
          <a:xfrm>
            <a:off x="690174" y="3338954"/>
            <a:ext cx="13889103" cy="8324192"/>
          </a:xfrm>
          <a:prstGeom prst="rect">
            <a:avLst/>
          </a:prstGeom>
        </p:spPr>
      </p:pic>
      <p:sp>
        <p:nvSpPr>
          <p:cNvPr id="4" name="Başlık 1">
            <a:extLst>
              <a:ext uri="{FF2B5EF4-FFF2-40B4-BE49-F238E27FC236}">
                <a16:creationId xmlns:a16="http://schemas.microsoft.com/office/drawing/2014/main" id="{95FCC7A0-3B29-42F6-B93B-C1B9C906EC66}"/>
              </a:ext>
            </a:extLst>
          </p:cNvPr>
          <p:cNvSpPr txBox="1">
            <a:spLocks/>
          </p:cNvSpPr>
          <p:nvPr/>
        </p:nvSpPr>
        <p:spPr>
          <a:xfrm>
            <a:off x="2082732" y="2052854"/>
            <a:ext cx="15180707" cy="146956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pPr algn="l" hangingPunct="1"/>
            <a:r>
              <a:rPr lang="en-US" sz="5000" b="1" dirty="0">
                <a:solidFill>
                  <a:schemeClr val="tx1"/>
                </a:solidFill>
              </a:rPr>
              <a:t>Anterior </a:t>
            </a:r>
            <a:r>
              <a:rPr lang="en-US" sz="5000" b="1" dirty="0" err="1">
                <a:solidFill>
                  <a:schemeClr val="tx1"/>
                </a:solidFill>
              </a:rPr>
              <a:t>talo</a:t>
            </a:r>
            <a:r>
              <a:rPr lang="en-US" sz="5000" b="1" dirty="0">
                <a:solidFill>
                  <a:schemeClr val="tx1"/>
                </a:solidFill>
              </a:rPr>
              <a:t>-fibular ligament</a:t>
            </a:r>
            <a:endParaRPr lang="tr-TR" sz="5000" b="1" i="1" dirty="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6427960C-F6E5-474D-91D4-93A4056E6A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04401" y="1668284"/>
            <a:ext cx="9180638" cy="5189716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93D90D1F-590E-4569-AAE4-D9D88078B5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387" b="61801"/>
          <a:stretch/>
        </p:blipFill>
        <p:spPr>
          <a:xfrm>
            <a:off x="15346163" y="7050046"/>
            <a:ext cx="8738876" cy="629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96810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>
            <a:extLst>
              <a:ext uri="{FF2B5EF4-FFF2-40B4-BE49-F238E27FC236}">
                <a16:creationId xmlns:a16="http://schemas.microsoft.com/office/drawing/2014/main" id="{95FCC7A0-3B29-42F6-B93B-C1B9C906EC66}"/>
              </a:ext>
            </a:extLst>
          </p:cNvPr>
          <p:cNvSpPr txBox="1">
            <a:spLocks/>
          </p:cNvSpPr>
          <p:nvPr/>
        </p:nvSpPr>
        <p:spPr>
          <a:xfrm>
            <a:off x="2082732" y="2052854"/>
            <a:ext cx="15180707" cy="146956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pPr algn="l" hangingPunct="1"/>
            <a:r>
              <a:rPr lang="en-US" sz="5000" b="1" dirty="0">
                <a:solidFill>
                  <a:schemeClr val="tx1"/>
                </a:solidFill>
              </a:rPr>
              <a:t>Anterior </a:t>
            </a:r>
            <a:r>
              <a:rPr lang="en-US" sz="5000" b="1" dirty="0" err="1">
                <a:solidFill>
                  <a:schemeClr val="tx1"/>
                </a:solidFill>
              </a:rPr>
              <a:t>talo</a:t>
            </a:r>
            <a:r>
              <a:rPr lang="en-US" sz="5000" b="1" dirty="0">
                <a:solidFill>
                  <a:schemeClr val="tx1"/>
                </a:solidFill>
              </a:rPr>
              <a:t>-fibular ligament</a:t>
            </a:r>
            <a:endParaRPr lang="tr-TR" sz="5000" b="1" i="1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3D90D1F-590E-4569-AAE4-D9D88078B5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731" t="2165" r="1927" b="64635"/>
          <a:stretch/>
        </p:blipFill>
        <p:spPr>
          <a:xfrm>
            <a:off x="16270015" y="630620"/>
            <a:ext cx="6842234" cy="4783599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3CF57227-1AAA-48D4-A7B0-586E07C062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9117" y="7645797"/>
            <a:ext cx="8790606" cy="5095572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9A8B3CD5-51CD-4B98-96A2-073E27B558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55" t="19604" r="3761" b="11113"/>
          <a:stretch/>
        </p:blipFill>
        <p:spPr>
          <a:xfrm>
            <a:off x="12814278" y="5770179"/>
            <a:ext cx="10920041" cy="7561666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43FCA04B-6D74-4D56-81A8-54D534D85B05}"/>
              </a:ext>
            </a:extLst>
          </p:cNvPr>
          <p:cNvSpPr txBox="1"/>
          <p:nvPr/>
        </p:nvSpPr>
        <p:spPr>
          <a:xfrm>
            <a:off x="649681" y="3820761"/>
            <a:ext cx="12186744" cy="24313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tr-TR" sz="5400" b="1" dirty="0" err="1">
                <a:solidFill>
                  <a:srgbClr val="FF0000"/>
                </a:solidFill>
              </a:rPr>
              <a:t>inversiyon</a:t>
            </a:r>
            <a:r>
              <a:rPr lang="tr-TR" sz="5400" dirty="0"/>
              <a:t> burkulmalarında </a:t>
            </a:r>
            <a:r>
              <a:rPr lang="tr-TR" sz="5400" b="1" dirty="0" err="1">
                <a:solidFill>
                  <a:srgbClr val="FF0000"/>
                </a:solidFill>
              </a:rPr>
              <a:t>lig.talofibulare</a:t>
            </a:r>
            <a:r>
              <a:rPr lang="tr-TR" sz="5400" b="1" dirty="0">
                <a:solidFill>
                  <a:srgbClr val="FF0000"/>
                </a:solidFill>
              </a:rPr>
              <a:t> </a:t>
            </a:r>
            <a:r>
              <a:rPr lang="tr-TR" sz="5400" b="1" dirty="0" err="1">
                <a:solidFill>
                  <a:srgbClr val="FF0000"/>
                </a:solidFill>
              </a:rPr>
              <a:t>anterius</a:t>
            </a:r>
            <a:r>
              <a:rPr lang="tr-TR" sz="5400" b="1" dirty="0">
                <a:solidFill>
                  <a:srgbClr val="FF0000"/>
                </a:solidFill>
              </a:rPr>
              <a:t> </a:t>
            </a:r>
            <a:r>
              <a:rPr lang="tr-TR" sz="5400" dirty="0"/>
              <a:t>yaralanır</a:t>
            </a:r>
          </a:p>
        </p:txBody>
      </p:sp>
    </p:spTree>
    <p:extLst>
      <p:ext uri="{BB962C8B-B14F-4D97-AF65-F5344CB8AC3E}">
        <p14:creationId xmlns:p14="http://schemas.microsoft.com/office/powerpoint/2010/main" val="20488113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ankless.jpg">
            <a:extLst>
              <a:ext uri="{FF2B5EF4-FFF2-40B4-BE49-F238E27FC236}">
                <a16:creationId xmlns:a16="http://schemas.microsoft.com/office/drawing/2014/main" id="{BCD58F0E-5E2A-4898-AFBF-457CEA0B20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295" y="645189"/>
            <a:ext cx="16233583" cy="12425621"/>
          </a:xfrm>
          <a:prstGeom prst="rect">
            <a:avLst/>
          </a:prstGeom>
        </p:spPr>
      </p:pic>
      <p:sp>
        <p:nvSpPr>
          <p:cNvPr id="7" name="Başlık 1">
            <a:extLst>
              <a:ext uri="{FF2B5EF4-FFF2-40B4-BE49-F238E27FC236}">
                <a16:creationId xmlns:a16="http://schemas.microsoft.com/office/drawing/2014/main" id="{D26B85BF-4EFD-4357-9FB4-F6A8BBC89303}"/>
              </a:ext>
            </a:extLst>
          </p:cNvPr>
          <p:cNvSpPr txBox="1">
            <a:spLocks/>
          </p:cNvSpPr>
          <p:nvPr/>
        </p:nvSpPr>
        <p:spPr>
          <a:xfrm>
            <a:off x="677562" y="3881653"/>
            <a:ext cx="5628645" cy="2203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pPr algn="l" hangingPunct="1"/>
            <a:r>
              <a:rPr lang="en-US" sz="6000" b="1" dirty="0">
                <a:solidFill>
                  <a:schemeClr val="tx1"/>
                </a:solidFill>
              </a:rPr>
              <a:t>Deltoid </a:t>
            </a:r>
          </a:p>
          <a:p>
            <a:pPr algn="l" hangingPunct="1"/>
            <a:r>
              <a:rPr lang="en-US" sz="6000" b="1" dirty="0">
                <a:solidFill>
                  <a:schemeClr val="tx1"/>
                </a:solidFill>
              </a:rPr>
              <a:t>ligament</a:t>
            </a:r>
            <a:endParaRPr lang="tr-TR" sz="6000" b="1" dirty="0"/>
          </a:p>
        </p:txBody>
      </p:sp>
    </p:spTree>
    <p:extLst>
      <p:ext uri="{BB962C8B-B14F-4D97-AF65-F5344CB8AC3E}">
        <p14:creationId xmlns:p14="http://schemas.microsoft.com/office/powerpoint/2010/main" val="222426241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A7303C3E-1B12-49B4-8CB2-734E03447D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9" t="13321" r="3454" b="7120"/>
          <a:stretch/>
        </p:blipFill>
        <p:spPr>
          <a:xfrm>
            <a:off x="1643825" y="3247696"/>
            <a:ext cx="22267209" cy="10002061"/>
          </a:xfrm>
          <a:prstGeom prst="rect">
            <a:avLst/>
          </a:prstGeom>
        </p:spPr>
      </p:pic>
      <p:sp>
        <p:nvSpPr>
          <p:cNvPr id="7" name="Başlık 1">
            <a:extLst>
              <a:ext uri="{FF2B5EF4-FFF2-40B4-BE49-F238E27FC236}">
                <a16:creationId xmlns:a16="http://schemas.microsoft.com/office/drawing/2014/main" id="{D26B85BF-4EFD-4357-9FB4-F6A8BBC89303}"/>
              </a:ext>
            </a:extLst>
          </p:cNvPr>
          <p:cNvSpPr txBox="1">
            <a:spLocks/>
          </p:cNvSpPr>
          <p:nvPr/>
        </p:nvSpPr>
        <p:spPr>
          <a:xfrm>
            <a:off x="2537893" y="2145778"/>
            <a:ext cx="5628645" cy="2203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pPr algn="l" hangingPunct="1"/>
            <a:r>
              <a:rPr lang="en-US" sz="6000" b="1" dirty="0">
                <a:solidFill>
                  <a:schemeClr val="tx1"/>
                </a:solidFill>
              </a:rPr>
              <a:t>Deltoid </a:t>
            </a:r>
          </a:p>
          <a:p>
            <a:pPr algn="l" hangingPunct="1"/>
            <a:r>
              <a:rPr lang="en-US" sz="6000" b="1" dirty="0">
                <a:solidFill>
                  <a:schemeClr val="tx1"/>
                </a:solidFill>
              </a:rPr>
              <a:t>ligament</a:t>
            </a:r>
            <a:endParaRPr lang="tr-TR" sz="6000" b="1" dirty="0"/>
          </a:p>
        </p:txBody>
      </p:sp>
    </p:spTree>
    <p:extLst>
      <p:ext uri="{BB962C8B-B14F-4D97-AF65-F5344CB8AC3E}">
        <p14:creationId xmlns:p14="http://schemas.microsoft.com/office/powerpoint/2010/main" val="217608015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3 Resim" descr="15.jpg">
            <a:extLst>
              <a:ext uri="{FF2B5EF4-FFF2-40B4-BE49-F238E27FC236}">
                <a16:creationId xmlns:a16="http://schemas.microsoft.com/office/drawing/2014/main" id="{444C1AD7-1337-4741-8F29-5251992327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2" t="11675" b="15911"/>
          <a:stretch/>
        </p:blipFill>
        <p:spPr bwMode="auto">
          <a:xfrm>
            <a:off x="10623576" y="286161"/>
            <a:ext cx="10972799" cy="8192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15227A64-C4A0-4070-9A7F-B6ECAA557F55}"/>
              </a:ext>
            </a:extLst>
          </p:cNvPr>
          <p:cNvSpPr txBox="1"/>
          <p:nvPr/>
        </p:nvSpPr>
        <p:spPr>
          <a:xfrm>
            <a:off x="2624959" y="9754816"/>
            <a:ext cx="20455758" cy="25853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tr-TR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  <a:cs typeface="Arial" panose="020B0604020202020204" pitchFamily="34" charset="0"/>
              </a:rPr>
              <a:t>E</a:t>
            </a:r>
            <a:r>
              <a:rPr kumimoji="0" lang="tr-TR" altLang="tr-TR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  <a:cs typeface="Arial" panose="020B0604020202020204" pitchFamily="34" charset="0"/>
              </a:rPr>
              <a:t>versiyon</a:t>
            </a:r>
            <a:r>
              <a:rPr kumimoji="0" lang="tr-TR" altLang="tr-T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  <a:cs typeface="Arial" panose="020B0604020202020204" pitchFamily="34" charset="0"/>
              </a:rPr>
              <a:t> burkulmalarında ise lig. </a:t>
            </a:r>
            <a:r>
              <a:rPr kumimoji="0" lang="tr-TR" altLang="tr-TR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  <a:cs typeface="Arial" panose="020B0604020202020204" pitchFamily="34" charset="0"/>
              </a:rPr>
              <a:t>deltoideum</a:t>
            </a:r>
            <a:r>
              <a:rPr kumimoji="0" lang="tr-TR" altLang="tr-T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  <a:cs typeface="Arial" panose="020B0604020202020204" pitchFamily="34" charset="0"/>
              </a:rPr>
              <a:t> yaralanabilir veya bu lig. çok sağlam olduğundan </a:t>
            </a:r>
            <a:r>
              <a:rPr kumimoji="0" lang="tr-TR" altLang="tr-TR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  <a:cs typeface="Arial" panose="020B0604020202020204" pitchFamily="34" charset="0"/>
              </a:rPr>
              <a:t>medial</a:t>
            </a:r>
            <a:r>
              <a:rPr kumimoji="0" lang="tr-TR" altLang="tr-T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  <a:cs typeface="Arial" panose="020B0604020202020204" pitchFamily="34" charset="0"/>
              </a:rPr>
              <a:t> </a:t>
            </a:r>
            <a:r>
              <a:rPr kumimoji="0" lang="tr-TR" altLang="tr-TR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  <a:cs typeface="Arial" panose="020B0604020202020204" pitchFamily="34" charset="0"/>
              </a:rPr>
              <a:t>malleolde</a:t>
            </a:r>
            <a:r>
              <a:rPr kumimoji="0" lang="tr-TR" altLang="tr-T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  <a:cs typeface="Arial" panose="020B0604020202020204" pitchFamily="34" charset="0"/>
              </a:rPr>
              <a:t> kopma kırığı ve beraberinde </a:t>
            </a:r>
            <a:r>
              <a:rPr kumimoji="0" lang="tr-TR" altLang="tr-TR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  <a:cs typeface="Arial" panose="020B0604020202020204" pitchFamily="34" charset="0"/>
              </a:rPr>
              <a:t>fibula</a:t>
            </a:r>
            <a:r>
              <a:rPr kumimoji="0" lang="tr-TR" altLang="tr-T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  <a:cs typeface="Arial" panose="020B0604020202020204" pitchFamily="34" charset="0"/>
              </a:rPr>
              <a:t> </a:t>
            </a:r>
            <a:r>
              <a:rPr kumimoji="0" lang="tr-TR" altLang="tr-TR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  <a:cs typeface="Arial" panose="020B0604020202020204" pitchFamily="34" charset="0"/>
              </a:rPr>
              <a:t>distal</a:t>
            </a:r>
            <a:r>
              <a:rPr kumimoji="0" lang="tr-TR" altLang="tr-T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  <a:cs typeface="Arial" panose="020B0604020202020204" pitchFamily="34" charset="0"/>
              </a:rPr>
              <a:t> uç kırıkları olabilir (</a:t>
            </a:r>
            <a:r>
              <a:rPr kumimoji="0" lang="tr-TR" altLang="tr-TR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  <a:cs typeface="Arial" panose="020B0604020202020204" pitchFamily="34" charset="0"/>
              </a:rPr>
              <a:t>Pott</a:t>
            </a:r>
            <a:r>
              <a:rPr kumimoji="0" lang="tr-TR" altLang="tr-T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  <a:cs typeface="Arial" panose="020B0604020202020204" pitchFamily="34" charset="0"/>
              </a:rPr>
              <a:t> </a:t>
            </a:r>
            <a:r>
              <a:rPr kumimoji="0" lang="tr-TR" altLang="tr-TR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  <a:cs typeface="Arial" panose="020B0604020202020204" pitchFamily="34" charset="0"/>
              </a:rPr>
              <a:t>fraktürü</a:t>
            </a:r>
            <a:r>
              <a:rPr kumimoji="0" lang="tr-TR" altLang="tr-T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  <a:cs typeface="Arial" panose="020B0604020202020204" pitchFamily="34" charset="0"/>
              </a:rPr>
              <a:t>).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313FCB8D-158F-4649-A726-A6128F69E5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6161"/>
            <a:ext cx="8700184" cy="870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343549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>
            <a:extLst>
              <a:ext uri="{FF2B5EF4-FFF2-40B4-BE49-F238E27FC236}">
                <a16:creationId xmlns:a16="http://schemas.microsoft.com/office/drawing/2014/main" id="{95FCC7A0-3B29-42F6-B93B-C1B9C906EC66}"/>
              </a:ext>
            </a:extLst>
          </p:cNvPr>
          <p:cNvSpPr txBox="1">
            <a:spLocks/>
          </p:cNvSpPr>
          <p:nvPr/>
        </p:nvSpPr>
        <p:spPr>
          <a:xfrm>
            <a:off x="2587228" y="2062422"/>
            <a:ext cx="15180707" cy="146956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pPr algn="l" hangingPunct="1"/>
            <a:r>
              <a:rPr lang="en-US" sz="5000" b="1" dirty="0">
                <a:solidFill>
                  <a:schemeClr val="tx1"/>
                </a:solidFill>
              </a:rPr>
              <a:t>Peroneal Tendons</a:t>
            </a:r>
            <a:endParaRPr lang="tr-TR" sz="5000" b="1" i="1" dirty="0"/>
          </a:p>
        </p:txBody>
      </p:sp>
      <p:pic>
        <p:nvPicPr>
          <p:cNvPr id="6" name="Picture 2" descr="ankle_peroneal_sublux_anat01.jpg">
            <a:extLst>
              <a:ext uri="{FF2B5EF4-FFF2-40B4-BE49-F238E27FC236}">
                <a16:creationId xmlns:a16="http://schemas.microsoft.com/office/drawing/2014/main" id="{17651FF2-2851-4F2E-9DF0-91423C3651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532" y="1998849"/>
            <a:ext cx="14579808" cy="1093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935089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>
            <a:extLst>
              <a:ext uri="{FF2B5EF4-FFF2-40B4-BE49-F238E27FC236}">
                <a16:creationId xmlns:a16="http://schemas.microsoft.com/office/drawing/2014/main" id="{95FCC7A0-3B29-42F6-B93B-C1B9C906EC66}"/>
              </a:ext>
            </a:extLst>
          </p:cNvPr>
          <p:cNvSpPr txBox="1">
            <a:spLocks/>
          </p:cNvSpPr>
          <p:nvPr/>
        </p:nvSpPr>
        <p:spPr>
          <a:xfrm>
            <a:off x="2587228" y="2062422"/>
            <a:ext cx="15180707" cy="146956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pPr algn="l" hangingPunct="1"/>
            <a:r>
              <a:rPr lang="en-US" sz="5000" b="1" dirty="0">
                <a:solidFill>
                  <a:schemeClr val="tx1"/>
                </a:solidFill>
              </a:rPr>
              <a:t>Peroneal Tendons</a:t>
            </a:r>
            <a:endParaRPr lang="tr-TR" sz="5000" b="1" i="1" dirty="0"/>
          </a:p>
        </p:txBody>
      </p:sp>
      <p:pic>
        <p:nvPicPr>
          <p:cNvPr id="5" name="Picture 2" descr="foot_achilles_tendon_anatomy01a.jpg">
            <a:extLst>
              <a:ext uri="{FF2B5EF4-FFF2-40B4-BE49-F238E27FC236}">
                <a16:creationId xmlns:a16="http://schemas.microsoft.com/office/drawing/2014/main" id="{B7EA625F-99A1-4BF7-A58C-8CF6E8C67B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5280" y="1630556"/>
            <a:ext cx="8474003" cy="1186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87433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F2F6D737-6C65-436D-ACEB-E49CB875F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896" y="863746"/>
            <a:ext cx="16815787" cy="1261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63048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Screen Shot 2021-01-26 at 23.36.18.png" descr="Screen Shot 2021-01-26 at 23.36.18.png"/>
          <p:cNvPicPr>
            <a:picLocks noChangeAspect="1"/>
          </p:cNvPicPr>
          <p:nvPr/>
        </p:nvPicPr>
        <p:blipFill>
          <a:blip r:embed="rId2"/>
          <a:srcRect l="20914" t="4271" r="18590" b="91629"/>
          <a:stretch>
            <a:fillRect/>
          </a:stretch>
        </p:blipFill>
        <p:spPr>
          <a:xfrm>
            <a:off x="-35542" y="-12844"/>
            <a:ext cx="24455084" cy="14695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186" y="11254568"/>
            <a:ext cx="1509926" cy="1715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logo.png" descr="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411" y="606880"/>
            <a:ext cx="2061443" cy="239673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414019D4-0B18-4098-A7E8-27CFAD28E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128" y="1805247"/>
            <a:ext cx="15180707" cy="1469564"/>
          </a:xfrm>
        </p:spPr>
        <p:txBody>
          <a:bodyPr>
            <a:normAutofit/>
          </a:bodyPr>
          <a:lstStyle/>
          <a:p>
            <a:r>
              <a:rPr lang="en-US" sz="5000" b="1" dirty="0" err="1">
                <a:solidFill>
                  <a:schemeClr val="tx1"/>
                </a:solidFill>
              </a:rPr>
              <a:t>Ayak</a:t>
            </a:r>
            <a:r>
              <a:rPr lang="en-US" sz="5000" b="1" dirty="0">
                <a:solidFill>
                  <a:schemeClr val="tx1"/>
                </a:solidFill>
              </a:rPr>
              <a:t> </a:t>
            </a:r>
            <a:r>
              <a:rPr lang="en-US" sz="5000" b="1" dirty="0" err="1">
                <a:solidFill>
                  <a:schemeClr val="tx1"/>
                </a:solidFill>
              </a:rPr>
              <a:t>Bileği</a:t>
            </a:r>
            <a:r>
              <a:rPr lang="en-US" sz="5000" b="1" dirty="0">
                <a:solidFill>
                  <a:schemeClr val="tx1"/>
                </a:solidFill>
              </a:rPr>
              <a:t> </a:t>
            </a:r>
            <a:r>
              <a:rPr lang="en-US" sz="5000" b="1" dirty="0" err="1">
                <a:solidFill>
                  <a:schemeClr val="tx1"/>
                </a:solidFill>
              </a:rPr>
              <a:t>Anatomisi</a:t>
            </a:r>
            <a:r>
              <a:rPr lang="en-US" sz="5000" b="1" dirty="0">
                <a:solidFill>
                  <a:schemeClr val="tx1"/>
                </a:solidFill>
              </a:rPr>
              <a:t> (Ankle Anatomy)</a:t>
            </a:r>
            <a:endParaRPr lang="tr-TR" sz="5000" b="1" dirty="0">
              <a:solidFill>
                <a:schemeClr val="tx1"/>
              </a:solidFill>
            </a:endParaRP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9B9B6D7C-FE3A-4CA8-B8DF-B000E00CDC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71902" y="4279523"/>
            <a:ext cx="20298912" cy="763123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Ayak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bileği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eklemi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(Ankle joint)</a:t>
            </a:r>
          </a:p>
          <a:p>
            <a:pPr lvl="2">
              <a:buFontTx/>
              <a:buChar char="-"/>
            </a:pP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Ginglimus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/makara tipi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eklem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(hinge joint)</a:t>
            </a:r>
          </a:p>
          <a:p>
            <a:pPr lvl="2">
              <a:buFontTx/>
              <a:buChar char="-"/>
            </a:pP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Stabilite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için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bağlar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anahtar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role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sahi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  <a:p>
            <a:pPr lvl="2">
              <a:buFontTx/>
              <a:buChar char="-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Ana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eklemde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tek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eksende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hareket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  <a:p>
            <a:pPr lvl="2">
              <a:buFontTx/>
              <a:buChar char="-"/>
            </a:pP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Stabilizör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kaslar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: peroneal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kaslar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Tx/>
              <a:buChar char="-"/>
            </a:pP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>
            <a:extLst>
              <a:ext uri="{FF2B5EF4-FFF2-40B4-BE49-F238E27FC236}">
                <a16:creationId xmlns:a16="http://schemas.microsoft.com/office/drawing/2014/main" id="{95FCC7A0-3B29-42F6-B93B-C1B9C906EC66}"/>
              </a:ext>
            </a:extLst>
          </p:cNvPr>
          <p:cNvSpPr txBox="1">
            <a:spLocks/>
          </p:cNvSpPr>
          <p:nvPr/>
        </p:nvSpPr>
        <p:spPr>
          <a:xfrm>
            <a:off x="2587228" y="2062422"/>
            <a:ext cx="15180707" cy="146956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pPr algn="l" hangingPunct="1"/>
            <a:endParaRPr lang="tr-TR" sz="5000" b="1" i="1" dirty="0"/>
          </a:p>
        </p:txBody>
      </p:sp>
      <p:pic>
        <p:nvPicPr>
          <p:cNvPr id="5" name="Picture 3" descr="plantar-fasciitis-image.jpg">
            <a:extLst>
              <a:ext uri="{FF2B5EF4-FFF2-40B4-BE49-F238E27FC236}">
                <a16:creationId xmlns:a16="http://schemas.microsoft.com/office/drawing/2014/main" id="{6D6A60C3-515C-4895-B9BF-B4AF42C93A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086" y="992199"/>
            <a:ext cx="16610686" cy="1173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363071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Screen Shot 2021-01-26 at 23.36.18.png" descr="Screen Shot 2021-01-26 at 23.36.18.png"/>
          <p:cNvPicPr>
            <a:picLocks noChangeAspect="1"/>
          </p:cNvPicPr>
          <p:nvPr/>
        </p:nvPicPr>
        <p:blipFill>
          <a:blip r:embed="rId2"/>
          <a:srcRect l="20914" t="4271" r="18590" b="91629"/>
          <a:stretch>
            <a:fillRect/>
          </a:stretch>
        </p:blipFill>
        <p:spPr>
          <a:xfrm>
            <a:off x="-35542" y="-12844"/>
            <a:ext cx="24455084" cy="14695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186" y="11254568"/>
            <a:ext cx="1509926" cy="1715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logo.png" descr="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411" y="606880"/>
            <a:ext cx="2061443" cy="239673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414019D4-0B18-4098-A7E8-27CFAD28E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128" y="1805247"/>
            <a:ext cx="15180707" cy="1469564"/>
          </a:xfrm>
        </p:spPr>
        <p:txBody>
          <a:bodyPr>
            <a:normAutofit/>
          </a:bodyPr>
          <a:lstStyle/>
          <a:p>
            <a:r>
              <a:rPr lang="en-US" sz="5000" b="1" dirty="0" err="1">
                <a:solidFill>
                  <a:schemeClr val="tx1"/>
                </a:solidFill>
              </a:rPr>
              <a:t>Ayak</a:t>
            </a:r>
            <a:r>
              <a:rPr lang="en-US" sz="5000" b="1" dirty="0">
                <a:solidFill>
                  <a:schemeClr val="tx1"/>
                </a:solidFill>
              </a:rPr>
              <a:t> </a:t>
            </a:r>
            <a:r>
              <a:rPr lang="en-US" sz="5000" b="1" dirty="0" err="1">
                <a:solidFill>
                  <a:schemeClr val="tx1"/>
                </a:solidFill>
              </a:rPr>
              <a:t>bileği</a:t>
            </a:r>
            <a:r>
              <a:rPr lang="en-US" sz="5000" b="1" dirty="0">
                <a:solidFill>
                  <a:schemeClr val="tx1"/>
                </a:solidFill>
              </a:rPr>
              <a:t> </a:t>
            </a:r>
            <a:r>
              <a:rPr lang="en-US" sz="5000" b="1" dirty="0" err="1">
                <a:solidFill>
                  <a:schemeClr val="tx1"/>
                </a:solidFill>
              </a:rPr>
              <a:t>anatomisi</a:t>
            </a:r>
            <a:r>
              <a:rPr lang="en-US" sz="5000" b="1" dirty="0">
                <a:solidFill>
                  <a:schemeClr val="tx1"/>
                </a:solidFill>
              </a:rPr>
              <a:t> (Ankle Anatomy)</a:t>
            </a:r>
            <a:endParaRPr lang="tr-TR" sz="5000" b="1" dirty="0">
              <a:solidFill>
                <a:schemeClr val="tx1"/>
              </a:solidFill>
            </a:endParaRP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9B9B6D7C-FE3A-4CA8-B8DF-B000E00CDC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92854" y="3623339"/>
            <a:ext cx="20009491" cy="7631229"/>
          </a:xfrm>
        </p:spPr>
        <p:txBody>
          <a:bodyPr>
            <a:normAutofit/>
          </a:bodyPr>
          <a:lstStyle/>
          <a:p>
            <a:pPr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Kaslar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  <a:p>
            <a:pPr lvl="2">
              <a:spcBef>
                <a:spcPts val="2400"/>
              </a:spcBef>
              <a:buFontTx/>
              <a:buChar char="−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Gastrocnemius</a:t>
            </a:r>
          </a:p>
          <a:p>
            <a:pPr lvl="2">
              <a:spcBef>
                <a:spcPts val="2400"/>
              </a:spcBef>
              <a:buFontTx/>
              <a:buChar char="−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Soleus</a:t>
            </a:r>
          </a:p>
          <a:p>
            <a:pPr lvl="2">
              <a:spcBef>
                <a:spcPts val="2400"/>
              </a:spcBef>
              <a:buFontTx/>
              <a:buChar char="−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Peroneus (fibularis) longus / brevis</a:t>
            </a:r>
          </a:p>
          <a:p>
            <a:pPr lvl="2">
              <a:spcBef>
                <a:spcPts val="2400"/>
              </a:spcBef>
              <a:buFontTx/>
              <a:buChar char="−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Tibialis anterior</a:t>
            </a:r>
          </a:p>
          <a:p>
            <a:pPr lvl="2">
              <a:spcBef>
                <a:spcPts val="2400"/>
              </a:spcBef>
              <a:buFontTx/>
              <a:buChar char="−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Tibialis posterior</a:t>
            </a:r>
          </a:p>
        </p:txBody>
      </p:sp>
    </p:spTree>
    <p:extLst>
      <p:ext uri="{BB962C8B-B14F-4D97-AF65-F5344CB8AC3E}">
        <p14:creationId xmlns:p14="http://schemas.microsoft.com/office/powerpoint/2010/main" val="2961351077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>
            <a:extLst>
              <a:ext uri="{FF2B5EF4-FFF2-40B4-BE49-F238E27FC236}">
                <a16:creationId xmlns:a16="http://schemas.microsoft.com/office/drawing/2014/main" id="{95FCC7A0-3B29-42F6-B93B-C1B9C906EC66}"/>
              </a:ext>
            </a:extLst>
          </p:cNvPr>
          <p:cNvSpPr txBox="1">
            <a:spLocks/>
          </p:cNvSpPr>
          <p:nvPr/>
        </p:nvSpPr>
        <p:spPr>
          <a:xfrm>
            <a:off x="2587228" y="2062422"/>
            <a:ext cx="15180707" cy="146956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pPr algn="l" hangingPunct="1"/>
            <a:endParaRPr lang="tr-TR" sz="5000" b="1" i="1" dirty="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CE77E07C-DCC9-42C5-8420-FF528CFA0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208" y="3060602"/>
            <a:ext cx="15818826" cy="10314471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F9E9F50D-C32F-46A2-B756-C2CAAB492783}"/>
              </a:ext>
            </a:extLst>
          </p:cNvPr>
          <p:cNvSpPr txBox="1"/>
          <p:nvPr/>
        </p:nvSpPr>
        <p:spPr>
          <a:xfrm>
            <a:off x="2290877" y="1730515"/>
            <a:ext cx="12186744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US" sz="4800" b="1" dirty="0"/>
              <a:t>Gastrocnemius/Soleus</a:t>
            </a:r>
            <a:endParaRPr lang="tr-TR" sz="4800" dirty="0"/>
          </a:p>
        </p:txBody>
      </p:sp>
    </p:spTree>
    <p:extLst>
      <p:ext uri="{BB962C8B-B14F-4D97-AF65-F5344CB8AC3E}">
        <p14:creationId xmlns:p14="http://schemas.microsoft.com/office/powerpoint/2010/main" val="2275219333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>
            <a:extLst>
              <a:ext uri="{FF2B5EF4-FFF2-40B4-BE49-F238E27FC236}">
                <a16:creationId xmlns:a16="http://schemas.microsoft.com/office/drawing/2014/main" id="{95FCC7A0-3B29-42F6-B93B-C1B9C906EC66}"/>
              </a:ext>
            </a:extLst>
          </p:cNvPr>
          <p:cNvSpPr txBox="1">
            <a:spLocks/>
          </p:cNvSpPr>
          <p:nvPr/>
        </p:nvSpPr>
        <p:spPr>
          <a:xfrm>
            <a:off x="2587228" y="2062422"/>
            <a:ext cx="15180707" cy="146956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pPr algn="l" hangingPunct="1"/>
            <a:endParaRPr lang="tr-TR" sz="5000" b="1" i="1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BD58EE9-57E0-400C-BA56-B25D08E75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305" y="1665565"/>
            <a:ext cx="5017259" cy="10848127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17900492-7963-4950-8872-0E41ED323F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3462" y="1671145"/>
            <a:ext cx="3970340" cy="10842547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96623326-5763-44BA-8739-4FDDC59EBD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65201" y="1665565"/>
            <a:ext cx="4848689" cy="10842547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E534654D-9FD8-4371-8C75-FCD7C649B6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9597" y="1659985"/>
            <a:ext cx="4685355" cy="10842547"/>
          </a:xfrm>
          <a:prstGeom prst="rect">
            <a:avLst/>
          </a:prstGeom>
        </p:spPr>
      </p:pic>
      <p:pic>
        <p:nvPicPr>
          <p:cNvPr id="11" name="Picture 14" descr="C:\Users\Selman Demirci\Documents\anatomi resim\kaslarorigo\230.jpg">
            <a:extLst>
              <a:ext uri="{FF2B5EF4-FFF2-40B4-BE49-F238E27FC236}">
                <a16:creationId xmlns:a16="http://schemas.microsoft.com/office/drawing/2014/main" id="{A45C1645-9E0C-43F9-AB7C-34E455412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0538" y="1671145"/>
            <a:ext cx="4685355" cy="11140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8834279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>
            <a:extLst>
              <a:ext uri="{FF2B5EF4-FFF2-40B4-BE49-F238E27FC236}">
                <a16:creationId xmlns:a16="http://schemas.microsoft.com/office/drawing/2014/main" id="{95FCC7A0-3B29-42F6-B93B-C1B9C906EC66}"/>
              </a:ext>
            </a:extLst>
          </p:cNvPr>
          <p:cNvSpPr txBox="1">
            <a:spLocks/>
          </p:cNvSpPr>
          <p:nvPr/>
        </p:nvSpPr>
        <p:spPr>
          <a:xfrm>
            <a:off x="2587228" y="2062422"/>
            <a:ext cx="15180707" cy="146956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pPr algn="l" hangingPunct="1"/>
            <a:r>
              <a:rPr lang="en-US" sz="5000" b="1" dirty="0">
                <a:solidFill>
                  <a:schemeClr val="tx1"/>
                </a:solidFill>
              </a:rPr>
              <a:t>Tibialis anterior</a:t>
            </a:r>
          </a:p>
          <a:p>
            <a:pPr algn="l" hangingPunct="1"/>
            <a:r>
              <a:rPr lang="en-US" sz="5000" b="1" dirty="0">
                <a:solidFill>
                  <a:schemeClr val="tx1"/>
                </a:solidFill>
              </a:rPr>
              <a:t>Tibialis posterior</a:t>
            </a:r>
            <a:endParaRPr lang="tr-TR" sz="5000" b="1" dirty="0"/>
          </a:p>
        </p:txBody>
      </p:sp>
      <p:pic>
        <p:nvPicPr>
          <p:cNvPr id="6" name="Picture 2" descr="eorthopodcom.jpg">
            <a:extLst>
              <a:ext uri="{FF2B5EF4-FFF2-40B4-BE49-F238E27FC236}">
                <a16:creationId xmlns:a16="http://schemas.microsoft.com/office/drawing/2014/main" id="{476E594E-A900-4BB1-87CF-AE3930D03F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2169" y="1494863"/>
            <a:ext cx="11922782" cy="1192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524095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>
            <a:extLst>
              <a:ext uri="{FF2B5EF4-FFF2-40B4-BE49-F238E27FC236}">
                <a16:creationId xmlns:a16="http://schemas.microsoft.com/office/drawing/2014/main" id="{95FCC7A0-3B29-42F6-B93B-C1B9C906EC66}"/>
              </a:ext>
            </a:extLst>
          </p:cNvPr>
          <p:cNvSpPr txBox="1">
            <a:spLocks/>
          </p:cNvSpPr>
          <p:nvPr/>
        </p:nvSpPr>
        <p:spPr>
          <a:xfrm>
            <a:off x="2587228" y="2062422"/>
            <a:ext cx="15180707" cy="146956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pPr algn="l" hangingPunct="1"/>
            <a:r>
              <a:rPr lang="en-US" sz="5000" b="1" dirty="0">
                <a:solidFill>
                  <a:schemeClr val="tx1"/>
                </a:solidFill>
              </a:rPr>
              <a:t>Peroneus longus</a:t>
            </a:r>
          </a:p>
          <a:p>
            <a:pPr algn="l" hangingPunct="1"/>
            <a:r>
              <a:rPr lang="en-US" sz="5000" b="1" dirty="0"/>
              <a:t>Peroneus brevis</a:t>
            </a:r>
            <a:endParaRPr lang="tr-TR" sz="5000" b="1" dirty="0"/>
          </a:p>
        </p:txBody>
      </p:sp>
      <p:pic>
        <p:nvPicPr>
          <p:cNvPr id="5" name="Picture 3" descr="ankle_fusion_anatomy03.jpg">
            <a:extLst>
              <a:ext uri="{FF2B5EF4-FFF2-40B4-BE49-F238E27FC236}">
                <a16:creationId xmlns:a16="http://schemas.microsoft.com/office/drawing/2014/main" id="{675EFAD8-9CFF-448D-8611-0FDBBB4B4E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4568220"/>
            <a:ext cx="8208579" cy="8249828"/>
          </a:xfrm>
          <a:prstGeom prst="rect">
            <a:avLst/>
          </a:prstGeom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0087A7D5-045A-4405-BBAE-A50556FF10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53084" y="938685"/>
            <a:ext cx="8835771" cy="1232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903326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4A8B1DC7-A996-4A0B-839C-A4560F589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1127565"/>
            <a:ext cx="11523206" cy="12280676"/>
          </a:xfrm>
          <a:prstGeom prst="rect">
            <a:avLst/>
          </a:prstGeom>
        </p:spPr>
      </p:pic>
      <p:sp>
        <p:nvSpPr>
          <p:cNvPr id="5" name="Başlık 1">
            <a:extLst>
              <a:ext uri="{FF2B5EF4-FFF2-40B4-BE49-F238E27FC236}">
                <a16:creationId xmlns:a16="http://schemas.microsoft.com/office/drawing/2014/main" id="{B3739D16-08D2-4389-8E6A-300F7F84386C}"/>
              </a:ext>
            </a:extLst>
          </p:cNvPr>
          <p:cNvSpPr txBox="1">
            <a:spLocks/>
          </p:cNvSpPr>
          <p:nvPr/>
        </p:nvSpPr>
        <p:spPr>
          <a:xfrm>
            <a:off x="1199862" y="4206532"/>
            <a:ext cx="15180707" cy="604105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pPr algn="l" hangingPunct="1"/>
            <a:r>
              <a:rPr lang="en-US" sz="5000" b="1" dirty="0">
                <a:solidFill>
                  <a:schemeClr val="tx1"/>
                </a:solidFill>
              </a:rPr>
              <a:t>Tarsal </a:t>
            </a:r>
            <a:r>
              <a:rPr lang="en-US" sz="5000" b="1" dirty="0" err="1">
                <a:solidFill>
                  <a:schemeClr val="tx1"/>
                </a:solidFill>
              </a:rPr>
              <a:t>tünel</a:t>
            </a:r>
            <a:r>
              <a:rPr lang="en-US" sz="5000" b="1" dirty="0">
                <a:solidFill>
                  <a:schemeClr val="tx1"/>
                </a:solidFill>
              </a:rPr>
              <a:t> </a:t>
            </a:r>
            <a:r>
              <a:rPr lang="en-US" sz="5000" b="1" dirty="0" err="1">
                <a:solidFill>
                  <a:schemeClr val="tx1"/>
                </a:solidFill>
              </a:rPr>
              <a:t>Sendromu</a:t>
            </a:r>
            <a:endParaRPr lang="en-US" sz="5000" b="1" dirty="0">
              <a:solidFill>
                <a:schemeClr val="tx1"/>
              </a:solidFill>
            </a:endParaRPr>
          </a:p>
          <a:p>
            <a:pPr algn="l" hangingPunct="1"/>
            <a:endParaRPr lang="en-US" sz="5000" b="1" dirty="0">
              <a:solidFill>
                <a:schemeClr val="tx1"/>
              </a:solidFill>
            </a:endParaRPr>
          </a:p>
          <a:p>
            <a:pPr algn="l" hangingPunct="1"/>
            <a:r>
              <a:rPr lang="en-US" sz="5000" b="1" dirty="0" err="1">
                <a:solidFill>
                  <a:schemeClr val="tx1"/>
                </a:solidFill>
              </a:rPr>
              <a:t>Ayak</a:t>
            </a:r>
            <a:r>
              <a:rPr lang="en-US" sz="5000" b="1" dirty="0">
                <a:solidFill>
                  <a:schemeClr val="tx1"/>
                </a:solidFill>
              </a:rPr>
              <a:t> </a:t>
            </a:r>
            <a:r>
              <a:rPr lang="en-US" sz="5000" b="1" dirty="0" err="1">
                <a:solidFill>
                  <a:schemeClr val="tx1"/>
                </a:solidFill>
              </a:rPr>
              <a:t>bileğinin</a:t>
            </a:r>
            <a:r>
              <a:rPr lang="en-US" sz="5000" b="1" dirty="0">
                <a:solidFill>
                  <a:schemeClr val="tx1"/>
                </a:solidFill>
              </a:rPr>
              <a:t> </a:t>
            </a:r>
            <a:r>
              <a:rPr lang="en-US" sz="5000" b="1" dirty="0" err="1">
                <a:solidFill>
                  <a:schemeClr val="tx1"/>
                </a:solidFill>
              </a:rPr>
              <a:t>iç</a:t>
            </a:r>
            <a:r>
              <a:rPr lang="en-US" sz="5000" b="1" dirty="0">
                <a:solidFill>
                  <a:schemeClr val="tx1"/>
                </a:solidFill>
              </a:rPr>
              <a:t> </a:t>
            </a:r>
            <a:r>
              <a:rPr lang="en-US" sz="5000" b="1" dirty="0" err="1">
                <a:solidFill>
                  <a:schemeClr val="tx1"/>
                </a:solidFill>
              </a:rPr>
              <a:t>yanında</a:t>
            </a:r>
            <a:r>
              <a:rPr lang="en-US" sz="5000" b="1" dirty="0">
                <a:solidFill>
                  <a:schemeClr val="tx1"/>
                </a:solidFill>
              </a:rPr>
              <a:t> </a:t>
            </a:r>
            <a:r>
              <a:rPr lang="en-US" sz="5000" b="1" dirty="0" err="1">
                <a:solidFill>
                  <a:schemeClr val="tx1"/>
                </a:solidFill>
              </a:rPr>
              <a:t>yer</a:t>
            </a:r>
            <a:r>
              <a:rPr lang="en-US" sz="5000" b="1" dirty="0">
                <a:solidFill>
                  <a:schemeClr val="tx1"/>
                </a:solidFill>
              </a:rPr>
              <a:t> </a:t>
            </a:r>
            <a:r>
              <a:rPr lang="en-US" sz="5000" b="1" dirty="0" err="1">
                <a:solidFill>
                  <a:schemeClr val="tx1"/>
                </a:solidFill>
              </a:rPr>
              <a:t>alır</a:t>
            </a:r>
            <a:endParaRPr lang="en-US" sz="5000" b="1" dirty="0">
              <a:solidFill>
                <a:schemeClr val="tx1"/>
              </a:solidFill>
            </a:endParaRPr>
          </a:p>
          <a:p>
            <a:pPr algn="l" hangingPunct="1"/>
            <a:endParaRPr lang="en-US" sz="5000" b="1" dirty="0">
              <a:solidFill>
                <a:schemeClr val="tx1"/>
              </a:solidFill>
            </a:endParaRPr>
          </a:p>
          <a:p>
            <a:pPr algn="l" hangingPunct="1"/>
            <a:r>
              <a:rPr lang="en-US" sz="5000" b="1" dirty="0">
                <a:solidFill>
                  <a:schemeClr val="tx1"/>
                </a:solidFill>
              </a:rPr>
              <a:t>-  tibial </a:t>
            </a:r>
            <a:r>
              <a:rPr lang="en-US" sz="5000" b="1" dirty="0" err="1">
                <a:solidFill>
                  <a:schemeClr val="tx1"/>
                </a:solidFill>
              </a:rPr>
              <a:t>sinir</a:t>
            </a:r>
            <a:r>
              <a:rPr lang="en-US" sz="5000" b="1" dirty="0">
                <a:solidFill>
                  <a:schemeClr val="tx1"/>
                </a:solidFill>
              </a:rPr>
              <a:t> </a:t>
            </a:r>
            <a:r>
              <a:rPr lang="en-US" sz="5000" b="1" dirty="0" err="1">
                <a:solidFill>
                  <a:schemeClr val="tx1"/>
                </a:solidFill>
              </a:rPr>
              <a:t>içinde</a:t>
            </a:r>
            <a:r>
              <a:rPr lang="en-US" sz="5000" b="1" dirty="0">
                <a:solidFill>
                  <a:schemeClr val="tx1"/>
                </a:solidFill>
              </a:rPr>
              <a:t> </a:t>
            </a:r>
            <a:r>
              <a:rPr lang="en-US" sz="5000" b="1" dirty="0" err="1">
                <a:solidFill>
                  <a:schemeClr val="tx1"/>
                </a:solidFill>
              </a:rPr>
              <a:t>sıkışabilir</a:t>
            </a:r>
            <a:r>
              <a:rPr lang="en-US" sz="5000" b="1" dirty="0">
                <a:solidFill>
                  <a:schemeClr val="tx1"/>
                </a:solidFill>
              </a:rPr>
              <a:t>. </a:t>
            </a:r>
          </a:p>
          <a:p>
            <a:pPr algn="l" hangingPunct="1"/>
            <a:endParaRPr lang="en-US" sz="5000" b="1" dirty="0">
              <a:solidFill>
                <a:schemeClr val="tx1"/>
              </a:solidFill>
            </a:endParaRPr>
          </a:p>
          <a:p>
            <a:pPr algn="l" hangingPunct="1"/>
            <a:endParaRPr lang="tr-TR" sz="5000" b="1" dirty="0"/>
          </a:p>
        </p:txBody>
      </p:sp>
    </p:spTree>
    <p:extLst>
      <p:ext uri="{BB962C8B-B14F-4D97-AF65-F5344CB8AC3E}">
        <p14:creationId xmlns:p14="http://schemas.microsoft.com/office/powerpoint/2010/main" val="3623293405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>
            <a:extLst>
              <a:ext uri="{FF2B5EF4-FFF2-40B4-BE49-F238E27FC236}">
                <a16:creationId xmlns:a16="http://schemas.microsoft.com/office/drawing/2014/main" id="{95FCC7A0-3B29-42F6-B93B-C1B9C906EC66}"/>
              </a:ext>
            </a:extLst>
          </p:cNvPr>
          <p:cNvSpPr txBox="1">
            <a:spLocks/>
          </p:cNvSpPr>
          <p:nvPr/>
        </p:nvSpPr>
        <p:spPr>
          <a:xfrm>
            <a:off x="2587228" y="2062422"/>
            <a:ext cx="15180707" cy="146956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pPr algn="l" hangingPunct="1"/>
            <a:r>
              <a:rPr lang="en-US" sz="5000" b="1" dirty="0">
                <a:solidFill>
                  <a:schemeClr val="tx1"/>
                </a:solidFill>
              </a:rPr>
              <a:t>SİNİRLER</a:t>
            </a:r>
            <a:endParaRPr lang="tr-TR" sz="5000" b="1" dirty="0"/>
          </a:p>
        </p:txBody>
      </p:sp>
      <p:pic>
        <p:nvPicPr>
          <p:cNvPr id="5" name="Picture 3" descr="ankle_anatomy_nerves01.jpg">
            <a:extLst>
              <a:ext uri="{FF2B5EF4-FFF2-40B4-BE49-F238E27FC236}">
                <a16:creationId xmlns:a16="http://schemas.microsoft.com/office/drawing/2014/main" id="{8FC14C69-98BB-4310-8BBC-DE96E0F8CF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228" y="4063224"/>
            <a:ext cx="7590354" cy="7590354"/>
          </a:xfrm>
          <a:prstGeom prst="rect">
            <a:avLst/>
          </a:prstGeom>
        </p:spPr>
      </p:pic>
      <p:pic>
        <p:nvPicPr>
          <p:cNvPr id="7" name="Picture 2" descr="ankle_anatomy_nerves02.jpg">
            <a:extLst>
              <a:ext uri="{FF2B5EF4-FFF2-40B4-BE49-F238E27FC236}">
                <a16:creationId xmlns:a16="http://schemas.microsoft.com/office/drawing/2014/main" id="{5B5EEF0E-4674-4DDE-AE10-862F2CC2A9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6847" y="4539888"/>
            <a:ext cx="9238559" cy="711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06266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Screen Shot 2021-01-26 at 23.36.18.png" descr="Screen Shot 2021-01-26 at 23.36.18.png"/>
          <p:cNvPicPr>
            <a:picLocks noChangeAspect="1"/>
          </p:cNvPicPr>
          <p:nvPr/>
        </p:nvPicPr>
        <p:blipFill>
          <a:blip r:embed="rId2"/>
          <a:srcRect l="20914" t="4271" r="18590" b="91629"/>
          <a:stretch>
            <a:fillRect/>
          </a:stretch>
        </p:blipFill>
        <p:spPr>
          <a:xfrm>
            <a:off x="-35542" y="-12844"/>
            <a:ext cx="24455084" cy="14695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186" y="11254568"/>
            <a:ext cx="1509926" cy="1715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logo.png" descr="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411" y="606880"/>
            <a:ext cx="2061443" cy="239673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414019D4-0B18-4098-A7E8-27CFAD28E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128" y="1805247"/>
            <a:ext cx="15180707" cy="1469564"/>
          </a:xfrm>
        </p:spPr>
        <p:txBody>
          <a:bodyPr>
            <a:normAutofit/>
          </a:bodyPr>
          <a:lstStyle/>
          <a:p>
            <a:r>
              <a:rPr lang="en-US" sz="5000" b="1" dirty="0">
                <a:solidFill>
                  <a:schemeClr val="tx1"/>
                </a:solidFill>
              </a:rPr>
              <a:t>ÖZET</a:t>
            </a:r>
            <a:endParaRPr lang="tr-TR" sz="5000" b="1" dirty="0">
              <a:solidFill>
                <a:schemeClr val="tx1"/>
              </a:solidFill>
            </a:endParaRP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9B9B6D7C-FE3A-4CA8-B8DF-B000E00CDC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92854" y="3623339"/>
            <a:ext cx="21247702" cy="10092661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Ginglimus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(makara) tipi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bir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eklem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Tek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eksende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hareket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Stabilizasyonda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peroneal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kaslar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önemlidir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Anahtar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bağ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dokusu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yapılar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lvl="3">
              <a:buFontTx/>
              <a:buChar char="-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Anterior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talo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-fibular ligament</a:t>
            </a:r>
          </a:p>
          <a:p>
            <a:pPr lvl="3">
              <a:buFontTx/>
              <a:buChar char="-"/>
            </a:pP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Aşil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tendon (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tendo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calcaneus / Achilles tendon)</a:t>
            </a:r>
          </a:p>
          <a:p>
            <a:pPr lvl="3">
              <a:buFontTx/>
              <a:buChar char="-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Plantar fasya</a:t>
            </a:r>
          </a:p>
          <a:p>
            <a:pPr lvl="3">
              <a:buFontTx/>
              <a:buChar char="-"/>
            </a:pP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368235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Screen Shot 2021-01-26 at 23.36.18.png" descr="Screen Shot 2021-01-26 at 23.36.18.png"/>
          <p:cNvPicPr>
            <a:picLocks noChangeAspect="1"/>
          </p:cNvPicPr>
          <p:nvPr/>
        </p:nvPicPr>
        <p:blipFill>
          <a:blip r:embed="rId2"/>
          <a:srcRect l="20914" t="4776" r="22109" b="92134"/>
          <a:stretch>
            <a:fillRect/>
          </a:stretch>
        </p:blipFill>
        <p:spPr>
          <a:xfrm>
            <a:off x="-28266" y="-37757"/>
            <a:ext cx="8010537" cy="137915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FA LOGO.pdf" descr="FA LOGO.pdf"/>
          <p:cNvPicPr>
            <a:picLocks noChangeAspect="1"/>
          </p:cNvPicPr>
          <p:nvPr/>
        </p:nvPicPr>
        <p:blipFill>
          <a:blip r:embed="rId3"/>
          <a:srcRect l="11147" t="3987" r="12571" b="1865"/>
          <a:stretch>
            <a:fillRect/>
          </a:stretch>
        </p:blipFill>
        <p:spPr>
          <a:xfrm>
            <a:off x="5849076" y="4204692"/>
            <a:ext cx="4299609" cy="53066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8" h="21600" extrusionOk="0">
                <a:moveTo>
                  <a:pt x="59" y="0"/>
                </a:moveTo>
                <a:lnTo>
                  <a:pt x="11" y="3801"/>
                </a:lnTo>
                <a:cubicBezTo>
                  <a:pt x="-52" y="8952"/>
                  <a:pt x="145" y="11507"/>
                  <a:pt x="715" y="12899"/>
                </a:cubicBezTo>
                <a:cubicBezTo>
                  <a:pt x="957" y="13490"/>
                  <a:pt x="1330" y="14249"/>
                  <a:pt x="1541" y="14587"/>
                </a:cubicBezTo>
                <a:cubicBezTo>
                  <a:pt x="3021" y="16950"/>
                  <a:pt x="6519" y="19837"/>
                  <a:pt x="9540" y="21190"/>
                </a:cubicBezTo>
                <a:cubicBezTo>
                  <a:pt x="10044" y="21415"/>
                  <a:pt x="10571" y="21600"/>
                  <a:pt x="10714" y="21600"/>
                </a:cubicBezTo>
                <a:cubicBezTo>
                  <a:pt x="11200" y="21599"/>
                  <a:pt x="12433" y="21064"/>
                  <a:pt x="13699" y="20303"/>
                </a:cubicBezTo>
                <a:cubicBezTo>
                  <a:pt x="17787" y="17842"/>
                  <a:pt x="20235" y="15111"/>
                  <a:pt x="21148" y="11996"/>
                </a:cubicBezTo>
                <a:cubicBezTo>
                  <a:pt x="21504" y="10780"/>
                  <a:pt x="21531" y="10352"/>
                  <a:pt x="21540" y="5347"/>
                </a:cubicBezTo>
                <a:lnTo>
                  <a:pt x="21548" y="0"/>
                </a:lnTo>
                <a:lnTo>
                  <a:pt x="10801" y="0"/>
                </a:lnTo>
                <a:lnTo>
                  <a:pt x="59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52" name="Teşekkürler.."/>
          <p:cNvSpPr txBox="1"/>
          <p:nvPr/>
        </p:nvSpPr>
        <p:spPr>
          <a:xfrm>
            <a:off x="17492762" y="7870079"/>
            <a:ext cx="3380359" cy="825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>
              <a:defRPr sz="4600">
                <a:solidFill>
                  <a:srgbClr val="004D80"/>
                </a:solidFill>
              </a:defRPr>
            </a:lvl1pPr>
          </a:lstStyle>
          <a:p>
            <a:r>
              <a:t>Teşekkürler..</a:t>
            </a:r>
          </a:p>
        </p:txBody>
      </p:sp>
      <p:grpSp>
        <p:nvGrpSpPr>
          <p:cNvPr id="159" name="Group"/>
          <p:cNvGrpSpPr/>
          <p:nvPr/>
        </p:nvGrpSpPr>
        <p:grpSpPr>
          <a:xfrm>
            <a:off x="17547651" y="9016442"/>
            <a:ext cx="5088737" cy="3449709"/>
            <a:chOff x="0" y="0"/>
            <a:chExt cx="5088736" cy="3449708"/>
          </a:xfrm>
        </p:grpSpPr>
        <p:sp>
          <p:nvSpPr>
            <p:cNvPr id="153" name="@fitness.akademi"/>
            <p:cNvSpPr txBox="1"/>
            <p:nvPr/>
          </p:nvSpPr>
          <p:spPr>
            <a:xfrm>
              <a:off x="1340365" y="2679597"/>
              <a:ext cx="3673371" cy="626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1436" tIns="71436" rIns="71436" bIns="71436" numCol="1" anchor="ctr">
              <a:spAutoFit/>
            </a:bodyPr>
            <a:lstStyle>
              <a:lvl1pPr algn="l">
                <a:lnSpc>
                  <a:spcPct val="120000"/>
                </a:lnSpc>
                <a:defRPr sz="3300">
                  <a:solidFill>
                    <a:srgbClr val="004D80"/>
                  </a:solidFill>
                </a:defRPr>
              </a:lvl1pPr>
            </a:lstStyle>
            <a:p>
              <a:r>
                <a:t>@fitness.akademi</a:t>
              </a:r>
            </a:p>
          </p:txBody>
        </p:sp>
        <p:pic>
          <p:nvPicPr>
            <p:cNvPr id="154" name="Screen Shot 2021-02-01 at 18.31.03.png" descr="Screen Shot 2021-02-01 at 18.31.03.png"/>
            <p:cNvPicPr>
              <a:picLocks noChangeAspect="1"/>
            </p:cNvPicPr>
            <p:nvPr/>
          </p:nvPicPr>
          <p:blipFill>
            <a:blip r:embed="rId4"/>
            <a:srcRect l="28011" t="8149" r="2570" b="64771"/>
            <a:stretch>
              <a:fillRect/>
            </a:stretch>
          </p:blipFill>
          <p:spPr>
            <a:xfrm>
              <a:off x="-1" y="-1"/>
              <a:ext cx="908665" cy="922525"/>
            </a:xfrm>
            <a:prstGeom prst="rect">
              <a:avLst/>
            </a:prstGeom>
            <a:ln w="25400" cap="flat">
              <a:solidFill>
                <a:srgbClr val="F3F7F5"/>
              </a:solidFill>
              <a:prstDash val="solid"/>
              <a:miter lim="400000"/>
            </a:ln>
            <a:effectLst>
              <a:outerShdw blurRad="63500" dist="25400" dir="3600000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55" name="Screen Shot 2021-02-01 at 18.31.03.png" descr="Screen Shot 2021-02-01 at 18.31.03.png"/>
            <p:cNvPicPr>
              <a:picLocks noChangeAspect="1"/>
            </p:cNvPicPr>
            <p:nvPr/>
          </p:nvPicPr>
          <p:blipFill>
            <a:blip r:embed="rId4"/>
            <a:srcRect l="27824" t="60428" r="321" b="11624"/>
            <a:stretch>
              <a:fillRect/>
            </a:stretch>
          </p:blipFill>
          <p:spPr>
            <a:xfrm>
              <a:off x="2978" y="2535928"/>
              <a:ext cx="902654" cy="913780"/>
            </a:xfrm>
            <a:prstGeom prst="rect">
              <a:avLst/>
            </a:prstGeom>
            <a:ln w="25400" cap="flat">
              <a:solidFill>
                <a:srgbClr val="F3F7F5"/>
              </a:solidFill>
              <a:prstDash val="solid"/>
              <a:miter lim="400000"/>
            </a:ln>
            <a:effectLst>
              <a:outerShdw blurRad="63500" dist="25400" dir="3600000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56" name="Screen Shot 2021-02-01 at 18.31.03.png" descr="Screen Shot 2021-02-01 at 18.31.03.png"/>
            <p:cNvPicPr>
              <a:picLocks noChangeAspect="1"/>
            </p:cNvPicPr>
            <p:nvPr/>
          </p:nvPicPr>
          <p:blipFill>
            <a:blip r:embed="rId4"/>
            <a:srcRect l="28538" t="33981" r="2355" b="38883"/>
            <a:stretch>
              <a:fillRect/>
            </a:stretch>
          </p:blipFill>
          <p:spPr>
            <a:xfrm>
              <a:off x="5107" y="1328246"/>
              <a:ext cx="898298" cy="918049"/>
            </a:xfrm>
            <a:prstGeom prst="rect">
              <a:avLst/>
            </a:prstGeom>
            <a:ln w="25400" cap="flat">
              <a:solidFill>
                <a:srgbClr val="F3F7F5"/>
              </a:solidFill>
              <a:prstDash val="solid"/>
              <a:miter lim="400000"/>
            </a:ln>
            <a:effectLst>
              <a:outerShdw blurRad="63500" dist="25400" dir="3600000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57" name="+90 533 271 33 44"/>
            <p:cNvSpPr txBox="1"/>
            <p:nvPr/>
          </p:nvSpPr>
          <p:spPr>
            <a:xfrm>
              <a:off x="1266670" y="382325"/>
              <a:ext cx="3820761" cy="6140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1436" tIns="71436" rIns="71436" bIns="71436" numCol="1" anchor="ctr">
              <a:spAutoFit/>
            </a:bodyPr>
            <a:lstStyle>
              <a:lvl1pPr algn="l">
                <a:lnSpc>
                  <a:spcPct val="120000"/>
                </a:lnSpc>
                <a:defRPr>
                  <a:solidFill>
                    <a:srgbClr val="004D80"/>
                  </a:solidFill>
                </a:defRPr>
              </a:lvl1pPr>
            </a:lstStyle>
            <a:p>
              <a:r>
                <a:t>+90 533 271 33 44</a:t>
              </a:r>
            </a:p>
          </p:txBody>
        </p:sp>
        <p:sp>
          <p:nvSpPr>
            <p:cNvPr id="158" name="/FitnessAcademytr"/>
            <p:cNvSpPr txBox="1"/>
            <p:nvPr/>
          </p:nvSpPr>
          <p:spPr>
            <a:xfrm>
              <a:off x="1265362" y="1480215"/>
              <a:ext cx="3823375" cy="6140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1436" tIns="71436" rIns="71436" bIns="71436" numCol="1" anchor="ctr">
              <a:spAutoFit/>
            </a:bodyPr>
            <a:lstStyle>
              <a:lvl1pPr algn="l">
                <a:lnSpc>
                  <a:spcPct val="120000"/>
                </a:lnSpc>
                <a:defRPr>
                  <a:solidFill>
                    <a:srgbClr val="004D80"/>
                  </a:solidFill>
                </a:defRPr>
              </a:lvl1pPr>
            </a:lstStyle>
            <a:p>
              <a:r>
                <a:t>/FitnessAcademytr</a:t>
              </a:r>
            </a:p>
          </p:txBody>
        </p:sp>
      </p:grp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rop-foot1.jpg">
            <a:extLst>
              <a:ext uri="{FF2B5EF4-FFF2-40B4-BE49-F238E27FC236}">
                <a16:creationId xmlns:a16="http://schemas.microsoft.com/office/drawing/2014/main" id="{B7DC9DCD-45ED-4DFB-815D-BC05709D5E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136" y="2345020"/>
            <a:ext cx="13149823" cy="986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17781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Screen Shot 2021-01-26 at 23.36.18.png" descr="Screen Shot 2021-01-26 at 23.36.18.png"/>
          <p:cNvPicPr>
            <a:picLocks noChangeAspect="1"/>
          </p:cNvPicPr>
          <p:nvPr/>
        </p:nvPicPr>
        <p:blipFill>
          <a:blip r:embed="rId2"/>
          <a:srcRect l="20914" t="4776" r="22108" b="92134"/>
          <a:stretch>
            <a:fillRect/>
          </a:stretch>
        </p:blipFill>
        <p:spPr>
          <a:xfrm>
            <a:off x="-28265" y="-37758"/>
            <a:ext cx="8010536" cy="137915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FA LOGO.pdf" descr="FA LOGO.pdf"/>
          <p:cNvPicPr>
            <a:picLocks noChangeAspect="1"/>
          </p:cNvPicPr>
          <p:nvPr/>
        </p:nvPicPr>
        <p:blipFill>
          <a:blip r:embed="rId3"/>
          <a:srcRect l="11147" t="3987" r="12571" b="1865"/>
          <a:stretch>
            <a:fillRect/>
          </a:stretch>
        </p:blipFill>
        <p:spPr>
          <a:xfrm>
            <a:off x="5849076" y="4204692"/>
            <a:ext cx="4299609" cy="53066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8" h="21600" extrusionOk="0">
                <a:moveTo>
                  <a:pt x="59" y="0"/>
                </a:moveTo>
                <a:lnTo>
                  <a:pt x="11" y="3801"/>
                </a:lnTo>
                <a:cubicBezTo>
                  <a:pt x="-52" y="8952"/>
                  <a:pt x="145" y="11507"/>
                  <a:pt x="715" y="12899"/>
                </a:cubicBezTo>
                <a:cubicBezTo>
                  <a:pt x="957" y="13490"/>
                  <a:pt x="1330" y="14249"/>
                  <a:pt x="1541" y="14587"/>
                </a:cubicBezTo>
                <a:cubicBezTo>
                  <a:pt x="3021" y="16950"/>
                  <a:pt x="6519" y="19837"/>
                  <a:pt x="9540" y="21190"/>
                </a:cubicBezTo>
                <a:cubicBezTo>
                  <a:pt x="10044" y="21415"/>
                  <a:pt x="10571" y="21600"/>
                  <a:pt x="10714" y="21600"/>
                </a:cubicBezTo>
                <a:cubicBezTo>
                  <a:pt x="11200" y="21599"/>
                  <a:pt x="12433" y="21064"/>
                  <a:pt x="13699" y="20303"/>
                </a:cubicBezTo>
                <a:cubicBezTo>
                  <a:pt x="17787" y="17842"/>
                  <a:pt x="20235" y="15111"/>
                  <a:pt x="21148" y="11996"/>
                </a:cubicBezTo>
                <a:cubicBezTo>
                  <a:pt x="21504" y="10780"/>
                  <a:pt x="21531" y="10352"/>
                  <a:pt x="21540" y="5347"/>
                </a:cubicBezTo>
                <a:lnTo>
                  <a:pt x="21548" y="0"/>
                </a:lnTo>
                <a:lnTo>
                  <a:pt x="10801" y="0"/>
                </a:lnTo>
                <a:lnTo>
                  <a:pt x="59" y="0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69" name="Group"/>
          <p:cNvGrpSpPr/>
          <p:nvPr/>
        </p:nvGrpSpPr>
        <p:grpSpPr>
          <a:xfrm>
            <a:off x="17613087" y="8782431"/>
            <a:ext cx="5088737" cy="3449710"/>
            <a:chOff x="0" y="0"/>
            <a:chExt cx="5088736" cy="3449708"/>
          </a:xfrm>
        </p:grpSpPr>
        <p:sp>
          <p:nvSpPr>
            <p:cNvPr id="163" name="@fitness.akademi"/>
            <p:cNvSpPr txBox="1"/>
            <p:nvPr/>
          </p:nvSpPr>
          <p:spPr>
            <a:xfrm>
              <a:off x="1340365" y="2679598"/>
              <a:ext cx="3673371" cy="626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1436" tIns="71436" rIns="71436" bIns="71436" numCol="1" anchor="ctr">
              <a:spAutoFit/>
            </a:bodyPr>
            <a:lstStyle>
              <a:lvl1pPr algn="l">
                <a:lnSpc>
                  <a:spcPct val="120000"/>
                </a:lnSpc>
                <a:defRPr sz="3300">
                  <a:solidFill>
                    <a:srgbClr val="004D80"/>
                  </a:solidFill>
                </a:defRPr>
              </a:lvl1pPr>
            </a:lstStyle>
            <a:p>
              <a:r>
                <a:t>@fitness.akademi</a:t>
              </a:r>
            </a:p>
          </p:txBody>
        </p:sp>
        <p:pic>
          <p:nvPicPr>
            <p:cNvPr id="164" name="Screen Shot 2021-02-01 at 18.31.03.png" descr="Screen Shot 2021-02-01 at 18.31.03.png"/>
            <p:cNvPicPr>
              <a:picLocks noChangeAspect="1"/>
            </p:cNvPicPr>
            <p:nvPr/>
          </p:nvPicPr>
          <p:blipFill>
            <a:blip r:embed="rId4"/>
            <a:srcRect l="28011" t="8149" r="2570" b="64773"/>
            <a:stretch>
              <a:fillRect/>
            </a:stretch>
          </p:blipFill>
          <p:spPr>
            <a:xfrm>
              <a:off x="-1" y="0"/>
              <a:ext cx="908665" cy="922524"/>
            </a:xfrm>
            <a:prstGeom prst="rect">
              <a:avLst/>
            </a:prstGeom>
            <a:ln w="25400" cap="flat">
              <a:solidFill>
                <a:srgbClr val="F3F7F5"/>
              </a:solidFill>
              <a:prstDash val="solid"/>
              <a:miter lim="400000"/>
            </a:ln>
            <a:effectLst>
              <a:outerShdw blurRad="63500" dist="25400" dir="3600000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65" name="Screen Shot 2021-02-01 at 18.31.03.png" descr="Screen Shot 2021-02-01 at 18.31.03.png"/>
            <p:cNvPicPr>
              <a:picLocks noChangeAspect="1"/>
            </p:cNvPicPr>
            <p:nvPr/>
          </p:nvPicPr>
          <p:blipFill>
            <a:blip r:embed="rId4"/>
            <a:srcRect l="27824" t="60428" r="321" b="11624"/>
            <a:stretch>
              <a:fillRect/>
            </a:stretch>
          </p:blipFill>
          <p:spPr>
            <a:xfrm>
              <a:off x="2978" y="2535929"/>
              <a:ext cx="902654" cy="913781"/>
            </a:xfrm>
            <a:prstGeom prst="rect">
              <a:avLst/>
            </a:prstGeom>
            <a:ln w="25400" cap="flat">
              <a:solidFill>
                <a:srgbClr val="F3F7F5"/>
              </a:solidFill>
              <a:prstDash val="solid"/>
              <a:miter lim="400000"/>
            </a:ln>
            <a:effectLst>
              <a:outerShdw blurRad="63500" dist="25400" dir="3600000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66" name="Screen Shot 2021-02-01 at 18.31.03.png" descr="Screen Shot 2021-02-01 at 18.31.03.png"/>
            <p:cNvPicPr>
              <a:picLocks noChangeAspect="1"/>
            </p:cNvPicPr>
            <p:nvPr/>
          </p:nvPicPr>
          <p:blipFill>
            <a:blip r:embed="rId4"/>
            <a:srcRect l="28540" t="33982" r="2355" b="38882"/>
            <a:stretch>
              <a:fillRect/>
            </a:stretch>
          </p:blipFill>
          <p:spPr>
            <a:xfrm>
              <a:off x="5107" y="1328246"/>
              <a:ext cx="898298" cy="918050"/>
            </a:xfrm>
            <a:prstGeom prst="rect">
              <a:avLst/>
            </a:prstGeom>
            <a:ln w="25400" cap="flat">
              <a:solidFill>
                <a:srgbClr val="F3F7F5"/>
              </a:solidFill>
              <a:prstDash val="solid"/>
              <a:miter lim="400000"/>
            </a:ln>
            <a:effectLst>
              <a:outerShdw blurRad="63500" dist="25400" dir="3600000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67" name="+90 533 271 33 44"/>
            <p:cNvSpPr txBox="1"/>
            <p:nvPr/>
          </p:nvSpPr>
          <p:spPr>
            <a:xfrm>
              <a:off x="1266670" y="382325"/>
              <a:ext cx="3820761" cy="6140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1436" tIns="71436" rIns="71436" bIns="71436" numCol="1" anchor="ctr">
              <a:spAutoFit/>
            </a:bodyPr>
            <a:lstStyle>
              <a:lvl1pPr algn="l">
                <a:lnSpc>
                  <a:spcPct val="120000"/>
                </a:lnSpc>
                <a:defRPr>
                  <a:solidFill>
                    <a:srgbClr val="004D80"/>
                  </a:solidFill>
                </a:defRPr>
              </a:lvl1pPr>
            </a:lstStyle>
            <a:p>
              <a:r>
                <a:t>+90 533 271 33 44</a:t>
              </a:r>
            </a:p>
          </p:txBody>
        </p:sp>
        <p:sp>
          <p:nvSpPr>
            <p:cNvPr id="168" name="/FitnessAcademytr"/>
            <p:cNvSpPr txBox="1"/>
            <p:nvPr/>
          </p:nvSpPr>
          <p:spPr>
            <a:xfrm>
              <a:off x="1265362" y="1480215"/>
              <a:ext cx="3823375" cy="6140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1436" tIns="71436" rIns="71436" bIns="71436" numCol="1" anchor="ctr">
              <a:spAutoFit/>
            </a:bodyPr>
            <a:lstStyle>
              <a:lvl1pPr algn="l">
                <a:lnSpc>
                  <a:spcPct val="120000"/>
                </a:lnSpc>
                <a:defRPr>
                  <a:solidFill>
                    <a:srgbClr val="004D80"/>
                  </a:solidFill>
                </a:defRPr>
              </a:lvl1pPr>
            </a:lstStyle>
            <a:p>
              <a:r>
                <a:t>/FitnessAcademytr</a:t>
              </a:r>
            </a:p>
          </p:txBody>
        </p:sp>
      </p:grpSp>
      <p:sp>
        <p:nvSpPr>
          <p:cNvPr id="170" name="Teşekkür ederiz…"/>
          <p:cNvSpPr txBox="1"/>
          <p:nvPr/>
        </p:nvSpPr>
        <p:spPr>
          <a:xfrm>
            <a:off x="17541643" y="7694855"/>
            <a:ext cx="4090239" cy="713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>
              <a:defRPr sz="3900">
                <a:solidFill>
                  <a:schemeClr val="accent4">
                    <a:satOff val="-28571"/>
                    <a:lumOff val="-11764"/>
                  </a:schemeClr>
                </a:solidFill>
              </a:defRPr>
            </a:lvl1pPr>
          </a:lstStyle>
          <a:p>
            <a:r>
              <a:t>Teşekkür ederiz…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Screen Shot 2021-01-26 at 23.36.18.png"/>
          <p:cNvGrpSpPr/>
          <p:nvPr/>
        </p:nvGrpSpPr>
        <p:grpSpPr>
          <a:xfrm>
            <a:off x="656570" y="586195"/>
            <a:ext cx="23070860" cy="12543612"/>
            <a:chOff x="-2" y="0"/>
            <a:chExt cx="23070858" cy="12543611"/>
          </a:xfrm>
        </p:grpSpPr>
        <p:pic>
          <p:nvPicPr>
            <p:cNvPr id="172" name="Screen Shot 2021-01-26 at 23.36.18.png" descr="Screen Shot 2021-01-26 at 23.36.18.png"/>
            <p:cNvPicPr>
              <a:picLocks noChangeAspect="1"/>
            </p:cNvPicPr>
            <p:nvPr/>
          </p:nvPicPr>
          <p:blipFill>
            <a:blip r:embed="rId2"/>
            <a:srcRect t="4270" b="13018"/>
            <a:stretch>
              <a:fillRect/>
            </a:stretch>
          </p:blipFill>
          <p:spPr>
            <a:xfrm>
              <a:off x="60218" y="44548"/>
              <a:ext cx="22950659" cy="12454459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0" endPos="40000" dir="5400000" sy="-100000" algn="bl" rotWithShape="0"/>
            </a:effectLst>
          </p:spPr>
        </p:pic>
        <p:pic>
          <p:nvPicPr>
            <p:cNvPr id="173" name="Screen Shot 2021-01-26 at 23.36.18.png" descr="Screen Shot 2021-01-26 at 23.36.18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" y="0"/>
              <a:ext cx="23070860" cy="125436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75" name="FA LOGO.pdf" descr="FA LOGO.pdf"/>
          <p:cNvPicPr>
            <a:picLocks noChangeAspect="1"/>
          </p:cNvPicPr>
          <p:nvPr/>
        </p:nvPicPr>
        <p:blipFill>
          <a:blip r:embed="rId4"/>
          <a:srcRect l="11149" t="3986" r="12579" b="1865"/>
          <a:stretch>
            <a:fillRect/>
          </a:stretch>
        </p:blipFill>
        <p:spPr>
          <a:xfrm>
            <a:off x="10454492" y="4713088"/>
            <a:ext cx="3475267" cy="4289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8" h="21600" extrusionOk="0">
                <a:moveTo>
                  <a:pt x="58" y="0"/>
                </a:moveTo>
                <a:lnTo>
                  <a:pt x="11" y="3801"/>
                </a:lnTo>
                <a:cubicBezTo>
                  <a:pt x="-52" y="8952"/>
                  <a:pt x="145" y="11506"/>
                  <a:pt x="715" y="12899"/>
                </a:cubicBezTo>
                <a:cubicBezTo>
                  <a:pt x="957" y="13490"/>
                  <a:pt x="1328" y="14248"/>
                  <a:pt x="1539" y="14586"/>
                </a:cubicBezTo>
                <a:cubicBezTo>
                  <a:pt x="3019" y="16949"/>
                  <a:pt x="6517" y="19837"/>
                  <a:pt x="9539" y="21190"/>
                </a:cubicBezTo>
                <a:cubicBezTo>
                  <a:pt x="10043" y="21416"/>
                  <a:pt x="10575" y="21600"/>
                  <a:pt x="10718" y="21600"/>
                </a:cubicBezTo>
                <a:cubicBezTo>
                  <a:pt x="11204" y="21599"/>
                  <a:pt x="12437" y="21063"/>
                  <a:pt x="13703" y="20301"/>
                </a:cubicBezTo>
                <a:cubicBezTo>
                  <a:pt x="17791" y="17841"/>
                  <a:pt x="20236" y="15111"/>
                  <a:pt x="21149" y="11996"/>
                </a:cubicBezTo>
                <a:cubicBezTo>
                  <a:pt x="21505" y="10780"/>
                  <a:pt x="21532" y="10354"/>
                  <a:pt x="21541" y="5348"/>
                </a:cubicBezTo>
                <a:lnTo>
                  <a:pt x="21548" y="0"/>
                </a:lnTo>
                <a:lnTo>
                  <a:pt x="10804" y="0"/>
                </a:lnTo>
                <a:lnTo>
                  <a:pt x="58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Screen Shot 2021-01-26 at 23.36.18.png" descr="Screen Shot 2021-01-26 at 23.36.18.png"/>
          <p:cNvPicPr>
            <a:picLocks noChangeAspect="1"/>
          </p:cNvPicPr>
          <p:nvPr/>
        </p:nvPicPr>
        <p:blipFill>
          <a:blip r:embed="rId2"/>
          <a:srcRect l="20914" t="4271" r="18590" b="91629"/>
          <a:stretch>
            <a:fillRect/>
          </a:stretch>
        </p:blipFill>
        <p:spPr>
          <a:xfrm>
            <a:off x="-35542" y="-12844"/>
            <a:ext cx="24455084" cy="14695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186" y="11254568"/>
            <a:ext cx="1509926" cy="1715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logo.png" descr="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411" y="606880"/>
            <a:ext cx="2061443" cy="239673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414019D4-0B18-4098-A7E8-27CFAD28E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2175" y="1381287"/>
            <a:ext cx="15180707" cy="1469564"/>
          </a:xfrm>
        </p:spPr>
        <p:txBody>
          <a:bodyPr>
            <a:normAutofit/>
          </a:bodyPr>
          <a:lstStyle/>
          <a:p>
            <a:r>
              <a:rPr lang="en-US" sz="5000" b="1" dirty="0" err="1">
                <a:solidFill>
                  <a:schemeClr val="tx1"/>
                </a:solidFill>
              </a:rPr>
              <a:t>Ayak</a:t>
            </a:r>
            <a:r>
              <a:rPr lang="en-US" sz="5000" b="1" dirty="0">
                <a:solidFill>
                  <a:schemeClr val="tx1"/>
                </a:solidFill>
              </a:rPr>
              <a:t> </a:t>
            </a:r>
            <a:r>
              <a:rPr lang="en-US" sz="5000" b="1" dirty="0" err="1">
                <a:solidFill>
                  <a:schemeClr val="tx1"/>
                </a:solidFill>
              </a:rPr>
              <a:t>Bileği</a:t>
            </a:r>
            <a:r>
              <a:rPr lang="en-US" sz="5000" b="1" dirty="0">
                <a:solidFill>
                  <a:schemeClr val="tx1"/>
                </a:solidFill>
              </a:rPr>
              <a:t> </a:t>
            </a:r>
            <a:r>
              <a:rPr lang="en-US" sz="5000" b="1" dirty="0" err="1">
                <a:solidFill>
                  <a:schemeClr val="tx1"/>
                </a:solidFill>
              </a:rPr>
              <a:t>Anatomisi</a:t>
            </a:r>
            <a:r>
              <a:rPr lang="en-US" sz="5000" b="1" dirty="0">
                <a:solidFill>
                  <a:schemeClr val="tx1"/>
                </a:solidFill>
              </a:rPr>
              <a:t> (Ankle Anatomy)</a:t>
            </a:r>
            <a:endParaRPr lang="tr-TR" sz="5000" b="1" dirty="0">
              <a:solidFill>
                <a:schemeClr val="tx1"/>
              </a:solidFill>
            </a:endParaRP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9B9B6D7C-FE3A-4CA8-B8DF-B000E00CDC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23112" y="5477890"/>
            <a:ext cx="20298912" cy="763123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Subtalar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eklem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lvl="2">
              <a:buFontTx/>
              <a:buChar char="-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Talus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ile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calcaneus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arasındadır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bu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eklem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  <a:p>
            <a:pPr lvl="2">
              <a:buFontTx/>
              <a:buChar char="-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Plana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tipindedir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  <a:p>
            <a:pPr lvl="2">
              <a:buFontTx/>
              <a:buChar char="-"/>
            </a:pP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Inversiyon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ve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eversiyon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hareketlerine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olanak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sağlar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2" descr="ankle_fusion_anatomy01.jpg">
            <a:extLst>
              <a:ext uri="{FF2B5EF4-FFF2-40B4-BE49-F238E27FC236}">
                <a16:creationId xmlns:a16="http://schemas.microsoft.com/office/drawing/2014/main" id="{81EE33C0-D557-41D3-AF74-D46052EB1C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2" t="41569"/>
          <a:stretch/>
        </p:blipFill>
        <p:spPr>
          <a:xfrm>
            <a:off x="16837572" y="2797443"/>
            <a:ext cx="6680072" cy="649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00643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Screen Shot 2021-01-26 at 23.36.18.png" descr="Screen Shot 2021-01-26 at 23.36.18.png"/>
          <p:cNvPicPr>
            <a:picLocks noChangeAspect="1"/>
          </p:cNvPicPr>
          <p:nvPr/>
        </p:nvPicPr>
        <p:blipFill>
          <a:blip r:embed="rId2"/>
          <a:srcRect l="20914" t="4271" r="18590" b="91629"/>
          <a:stretch>
            <a:fillRect/>
          </a:stretch>
        </p:blipFill>
        <p:spPr>
          <a:xfrm>
            <a:off x="-35542" y="-12844"/>
            <a:ext cx="24455084" cy="14695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186" y="11254568"/>
            <a:ext cx="1509926" cy="1715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logo.png" descr="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411" y="606880"/>
            <a:ext cx="2061443" cy="239673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414019D4-0B18-4098-A7E8-27CFAD28E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2175" y="1381287"/>
            <a:ext cx="15180707" cy="1469564"/>
          </a:xfrm>
        </p:spPr>
        <p:txBody>
          <a:bodyPr>
            <a:normAutofit/>
          </a:bodyPr>
          <a:lstStyle/>
          <a:p>
            <a:r>
              <a:rPr lang="en-US" sz="5000" b="1" dirty="0" err="1">
                <a:solidFill>
                  <a:schemeClr val="tx1"/>
                </a:solidFill>
              </a:rPr>
              <a:t>Ayak</a:t>
            </a:r>
            <a:r>
              <a:rPr lang="en-US" sz="5000" b="1" dirty="0">
                <a:solidFill>
                  <a:schemeClr val="tx1"/>
                </a:solidFill>
              </a:rPr>
              <a:t> </a:t>
            </a:r>
            <a:r>
              <a:rPr lang="en-US" sz="5000" b="1" dirty="0" err="1">
                <a:solidFill>
                  <a:schemeClr val="tx1"/>
                </a:solidFill>
              </a:rPr>
              <a:t>Bileği</a:t>
            </a:r>
            <a:r>
              <a:rPr lang="en-US" sz="5000" b="1" dirty="0">
                <a:solidFill>
                  <a:schemeClr val="tx1"/>
                </a:solidFill>
              </a:rPr>
              <a:t> </a:t>
            </a:r>
            <a:r>
              <a:rPr lang="en-US" sz="5000" b="1" dirty="0" err="1">
                <a:solidFill>
                  <a:schemeClr val="tx1"/>
                </a:solidFill>
              </a:rPr>
              <a:t>Anatomisi</a:t>
            </a:r>
            <a:r>
              <a:rPr lang="en-US" sz="5000" b="1" dirty="0">
                <a:solidFill>
                  <a:schemeClr val="tx1"/>
                </a:solidFill>
              </a:rPr>
              <a:t> (Ankle Anatomy)</a:t>
            </a:r>
            <a:endParaRPr lang="tr-TR" sz="5000" b="1" dirty="0">
              <a:solidFill>
                <a:schemeClr val="tx1"/>
              </a:solidFill>
            </a:endParaRP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9E568C9A-2E18-4CCE-9BAF-83A5650277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623338"/>
            <a:ext cx="10341453" cy="6624248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143DE561-D89A-4720-AE9C-847DC21C15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41453" y="3330607"/>
            <a:ext cx="5723090" cy="7673724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95156686-B5C3-4CE3-92CF-066962D993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64544" y="3496582"/>
            <a:ext cx="6778720" cy="698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76208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Screen Shot 2021-01-26 at 23.36.18.png" descr="Screen Shot 2021-01-26 at 23.36.18.png"/>
          <p:cNvPicPr>
            <a:picLocks noChangeAspect="1"/>
          </p:cNvPicPr>
          <p:nvPr/>
        </p:nvPicPr>
        <p:blipFill>
          <a:blip r:embed="rId2"/>
          <a:srcRect l="20914" t="4271" r="18590" b="91629"/>
          <a:stretch>
            <a:fillRect/>
          </a:stretch>
        </p:blipFill>
        <p:spPr>
          <a:xfrm>
            <a:off x="-35542" y="-12844"/>
            <a:ext cx="24455084" cy="14695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186" y="11254568"/>
            <a:ext cx="1509926" cy="1715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logo.png" descr="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411" y="606880"/>
            <a:ext cx="2061443" cy="239673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414019D4-0B18-4098-A7E8-27CFAD28E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128" y="1805247"/>
            <a:ext cx="15180707" cy="1469564"/>
          </a:xfrm>
        </p:spPr>
        <p:txBody>
          <a:bodyPr>
            <a:normAutofit/>
          </a:bodyPr>
          <a:lstStyle/>
          <a:p>
            <a:r>
              <a:rPr lang="en-US" sz="5000" b="1" dirty="0" err="1">
                <a:solidFill>
                  <a:schemeClr val="tx1"/>
                </a:solidFill>
              </a:rPr>
              <a:t>Ayak</a:t>
            </a:r>
            <a:r>
              <a:rPr lang="en-US" sz="5000" b="1" dirty="0">
                <a:solidFill>
                  <a:schemeClr val="tx1"/>
                </a:solidFill>
              </a:rPr>
              <a:t> </a:t>
            </a:r>
            <a:r>
              <a:rPr lang="en-US" sz="5000" b="1" dirty="0" err="1">
                <a:solidFill>
                  <a:schemeClr val="tx1"/>
                </a:solidFill>
              </a:rPr>
              <a:t>bileği</a:t>
            </a:r>
            <a:r>
              <a:rPr lang="en-US" sz="5000" b="1" dirty="0">
                <a:solidFill>
                  <a:schemeClr val="tx1"/>
                </a:solidFill>
              </a:rPr>
              <a:t> </a:t>
            </a:r>
            <a:r>
              <a:rPr lang="en-US" sz="5000" b="1" dirty="0" err="1">
                <a:solidFill>
                  <a:schemeClr val="tx1"/>
                </a:solidFill>
              </a:rPr>
              <a:t>anatomisi</a:t>
            </a:r>
            <a:r>
              <a:rPr lang="en-US" sz="5000" b="1" dirty="0">
                <a:solidFill>
                  <a:schemeClr val="tx1"/>
                </a:solidFill>
              </a:rPr>
              <a:t> (Ankle Anatomy)</a:t>
            </a:r>
            <a:endParaRPr lang="tr-TR" sz="5000" b="1" dirty="0">
              <a:solidFill>
                <a:schemeClr val="tx1"/>
              </a:solidFill>
            </a:endParaRP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9B9B6D7C-FE3A-4CA8-B8DF-B000E00CDC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92854" y="3623339"/>
            <a:ext cx="21247702" cy="10092661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Kemikler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Bağ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dokusu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yapılar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Kaslar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Sinirler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58204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Screen Shot 2021-01-26 at 23.36.18.png" descr="Screen Shot 2021-01-26 at 23.36.18.png"/>
          <p:cNvPicPr>
            <a:picLocks noChangeAspect="1"/>
          </p:cNvPicPr>
          <p:nvPr/>
        </p:nvPicPr>
        <p:blipFill>
          <a:blip r:embed="rId2"/>
          <a:srcRect l="20914" t="4271" r="18590" b="91629"/>
          <a:stretch>
            <a:fillRect/>
          </a:stretch>
        </p:blipFill>
        <p:spPr>
          <a:xfrm>
            <a:off x="-35542" y="-12844"/>
            <a:ext cx="24455084" cy="14695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186" y="11254568"/>
            <a:ext cx="1509926" cy="1715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logo.png" descr="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411" y="606880"/>
            <a:ext cx="2061443" cy="239673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414019D4-0B18-4098-A7E8-27CFAD28E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128" y="1805247"/>
            <a:ext cx="15180707" cy="1469564"/>
          </a:xfrm>
        </p:spPr>
        <p:txBody>
          <a:bodyPr>
            <a:normAutofit/>
          </a:bodyPr>
          <a:lstStyle/>
          <a:p>
            <a:r>
              <a:rPr lang="en-US" sz="5000" b="1" dirty="0" err="1">
                <a:solidFill>
                  <a:schemeClr val="tx1"/>
                </a:solidFill>
              </a:rPr>
              <a:t>Ayak</a:t>
            </a:r>
            <a:r>
              <a:rPr lang="en-US" sz="5000" b="1" dirty="0">
                <a:solidFill>
                  <a:schemeClr val="tx1"/>
                </a:solidFill>
              </a:rPr>
              <a:t> </a:t>
            </a:r>
            <a:r>
              <a:rPr lang="en-US" sz="5000" b="1" dirty="0" err="1">
                <a:solidFill>
                  <a:schemeClr val="tx1"/>
                </a:solidFill>
              </a:rPr>
              <a:t>bileği</a:t>
            </a:r>
            <a:r>
              <a:rPr lang="en-US" sz="5000" b="1" dirty="0">
                <a:solidFill>
                  <a:schemeClr val="tx1"/>
                </a:solidFill>
              </a:rPr>
              <a:t> </a:t>
            </a:r>
            <a:r>
              <a:rPr lang="en-US" sz="5000" b="1" dirty="0" err="1">
                <a:solidFill>
                  <a:schemeClr val="tx1"/>
                </a:solidFill>
              </a:rPr>
              <a:t>anatomisi</a:t>
            </a:r>
            <a:r>
              <a:rPr lang="en-US" sz="5000" b="1" dirty="0">
                <a:solidFill>
                  <a:schemeClr val="tx1"/>
                </a:solidFill>
              </a:rPr>
              <a:t> (Ankle Anatomy)</a:t>
            </a:r>
            <a:endParaRPr lang="tr-TR" sz="5000" b="1" dirty="0">
              <a:solidFill>
                <a:schemeClr val="tx1"/>
              </a:solidFill>
            </a:endParaRP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9B9B6D7C-FE3A-4CA8-B8DF-B000E00CDC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92854" y="3623339"/>
            <a:ext cx="20009491" cy="7631229"/>
          </a:xfrm>
        </p:spPr>
        <p:txBody>
          <a:bodyPr>
            <a:normAutofit/>
          </a:bodyPr>
          <a:lstStyle/>
          <a:p>
            <a:pPr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Kemikler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  <a:p>
            <a:pPr lvl="2">
              <a:spcBef>
                <a:spcPts val="2400"/>
              </a:spcBef>
              <a:buFontTx/>
              <a:buChar char="−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Tibia</a:t>
            </a:r>
          </a:p>
          <a:p>
            <a:pPr marL="2793999" lvl="5" indent="-571500">
              <a:spcBef>
                <a:spcPts val="2400"/>
              </a:spcBef>
              <a:buFontTx/>
              <a:buChar char="▪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Medial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malleous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  <a:p>
            <a:pPr lvl="2">
              <a:spcBef>
                <a:spcPts val="2400"/>
              </a:spcBef>
              <a:buFontTx/>
              <a:buChar char="−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Fibula</a:t>
            </a:r>
          </a:p>
          <a:p>
            <a:pPr marL="2793999" lvl="5" indent="-571500">
              <a:spcBef>
                <a:spcPts val="2400"/>
              </a:spcBef>
              <a:buFontTx/>
              <a:buChar char="▪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Lateral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malleous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  <a:p>
            <a:pPr lvl="2">
              <a:spcBef>
                <a:spcPts val="2400"/>
              </a:spcBef>
              <a:buFontTx/>
              <a:buChar char="−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Talus</a:t>
            </a:r>
          </a:p>
          <a:p>
            <a:pPr lvl="2">
              <a:spcBef>
                <a:spcPts val="2400"/>
              </a:spcBef>
              <a:buFontTx/>
              <a:buChar char="−"/>
            </a:pP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Calcaceous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17059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>
            <a:extLst>
              <a:ext uri="{FF2B5EF4-FFF2-40B4-BE49-F238E27FC236}">
                <a16:creationId xmlns:a16="http://schemas.microsoft.com/office/drawing/2014/main" id="{95FCC7A0-3B29-42F6-B93B-C1B9C906EC66}"/>
              </a:ext>
            </a:extLst>
          </p:cNvPr>
          <p:cNvSpPr txBox="1">
            <a:spLocks/>
          </p:cNvSpPr>
          <p:nvPr/>
        </p:nvSpPr>
        <p:spPr>
          <a:xfrm>
            <a:off x="2587228" y="2062422"/>
            <a:ext cx="15180707" cy="146956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pPr algn="l" hangingPunct="1"/>
            <a:r>
              <a:rPr lang="en-US" sz="5000" b="1" dirty="0">
                <a:solidFill>
                  <a:schemeClr val="tx1"/>
                </a:solidFill>
              </a:rPr>
              <a:t>Tibia / Fibula</a:t>
            </a:r>
            <a:endParaRPr lang="tr-TR" sz="5000" b="1" dirty="0"/>
          </a:p>
        </p:txBody>
      </p:sp>
      <p:pic>
        <p:nvPicPr>
          <p:cNvPr id="6" name="Picture 2" descr="tibia.jpg">
            <a:extLst>
              <a:ext uri="{FF2B5EF4-FFF2-40B4-BE49-F238E27FC236}">
                <a16:creationId xmlns:a16="http://schemas.microsoft.com/office/drawing/2014/main" id="{70493A1A-64F7-4591-9F98-37FF1FC8BB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959" y="3259278"/>
            <a:ext cx="13526813" cy="9718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16012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>
            <a:extLst>
              <a:ext uri="{FF2B5EF4-FFF2-40B4-BE49-F238E27FC236}">
                <a16:creationId xmlns:a16="http://schemas.microsoft.com/office/drawing/2014/main" id="{95FCC7A0-3B29-42F6-B93B-C1B9C906EC66}"/>
              </a:ext>
            </a:extLst>
          </p:cNvPr>
          <p:cNvSpPr txBox="1">
            <a:spLocks/>
          </p:cNvSpPr>
          <p:nvPr/>
        </p:nvSpPr>
        <p:spPr>
          <a:xfrm>
            <a:off x="2587228" y="2062422"/>
            <a:ext cx="15180707" cy="146956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pPr algn="l" hangingPunct="1"/>
            <a:r>
              <a:rPr lang="en-US" sz="5000" b="1" dirty="0" err="1">
                <a:solidFill>
                  <a:schemeClr val="tx1"/>
                </a:solidFill>
              </a:rPr>
              <a:t>Ayak</a:t>
            </a:r>
            <a:r>
              <a:rPr lang="en-US" sz="5000" b="1" dirty="0">
                <a:solidFill>
                  <a:schemeClr val="tx1"/>
                </a:solidFill>
              </a:rPr>
              <a:t> </a:t>
            </a:r>
            <a:r>
              <a:rPr lang="en-US" sz="5000" b="1" dirty="0" err="1">
                <a:solidFill>
                  <a:schemeClr val="tx1"/>
                </a:solidFill>
              </a:rPr>
              <a:t>bileği</a:t>
            </a:r>
            <a:r>
              <a:rPr lang="en-US" sz="5000" b="1" dirty="0">
                <a:solidFill>
                  <a:schemeClr val="tx1"/>
                </a:solidFill>
              </a:rPr>
              <a:t> </a:t>
            </a:r>
            <a:r>
              <a:rPr lang="en-US" sz="5000" b="1" dirty="0" err="1">
                <a:solidFill>
                  <a:schemeClr val="tx1"/>
                </a:solidFill>
              </a:rPr>
              <a:t>eklemi</a:t>
            </a:r>
            <a:endParaRPr lang="tr-TR" sz="5000" b="1" i="1" dirty="0"/>
          </a:p>
        </p:txBody>
      </p:sp>
      <p:pic>
        <p:nvPicPr>
          <p:cNvPr id="6" name="Picture 2" descr="ankle_fusion_anatomy01.jpg">
            <a:extLst>
              <a:ext uri="{FF2B5EF4-FFF2-40B4-BE49-F238E27FC236}">
                <a16:creationId xmlns:a16="http://schemas.microsoft.com/office/drawing/2014/main" id="{6AEBE8D0-E257-45FA-92CE-1A0F425972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0050" y="1747111"/>
            <a:ext cx="11497962" cy="1111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9276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Özel 1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71436" tIns="71436" rIns="71436" bIns="71436" numCol="1" spcCol="38100" rtlCol="0" anchor="ctr">
        <a:spAutoFit/>
      </a:bodyPr>
      <a:lstStyle>
        <a:defPPr marL="0" marR="0" indent="0" algn="ctr" defTabSz="8215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6" tIns="71436" rIns="71436" bIns="71436" numCol="1" spcCol="38100" rtlCol="0" anchor="ctr">
        <a:spAutoFit/>
      </a:bodyPr>
      <a:lstStyle>
        <a:defPPr marL="0" marR="0" indent="0" algn="ctr" defTabSz="8215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71436" tIns="71436" rIns="71436" bIns="71436" numCol="1" spcCol="38100" rtlCol="0" anchor="ctr">
        <a:spAutoFit/>
      </a:bodyPr>
      <a:lstStyle>
        <a:defPPr marL="0" marR="0" indent="0" algn="ctr" defTabSz="8215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6" tIns="71436" rIns="71436" bIns="71436" numCol="1" spcCol="38100" rtlCol="0" anchor="ctr">
        <a:spAutoFit/>
      </a:bodyPr>
      <a:lstStyle>
        <a:defPPr marL="0" marR="0" indent="0" algn="ctr" defTabSz="8215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1063</TotalTime>
  <Words>301</Words>
  <Application>Microsoft Office PowerPoint</Application>
  <PresentationFormat>Özel</PresentationFormat>
  <Paragraphs>81</Paragraphs>
  <Slides>31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31</vt:i4>
      </vt:variant>
    </vt:vector>
  </HeadingPairs>
  <TitlesOfParts>
    <vt:vector size="39" baseType="lpstr">
      <vt:lpstr>Arial</vt:lpstr>
      <vt:lpstr>Calibri</vt:lpstr>
      <vt:lpstr>Helvetica Light</vt:lpstr>
      <vt:lpstr>Helvetica Neue</vt:lpstr>
      <vt:lpstr>Helvetica Neue Light</vt:lpstr>
      <vt:lpstr>Helvetica Neue Medium</vt:lpstr>
      <vt:lpstr>Helvetica Neue Thin</vt:lpstr>
      <vt:lpstr>White</vt:lpstr>
      <vt:lpstr>PowerPoint Sunusu</vt:lpstr>
      <vt:lpstr>Ayak Bileği Anatomisi (Ankle Anatomy)</vt:lpstr>
      <vt:lpstr>PowerPoint Sunusu</vt:lpstr>
      <vt:lpstr>Ayak Bileği Anatomisi (Ankle Anatomy)</vt:lpstr>
      <vt:lpstr>Ayak Bileği Anatomisi (Ankle Anatomy)</vt:lpstr>
      <vt:lpstr>Ayak bileği anatomisi (Ankle Anatomy)</vt:lpstr>
      <vt:lpstr>Ayak bileği anatomisi (Ankle Anatomy)</vt:lpstr>
      <vt:lpstr>PowerPoint Sunusu</vt:lpstr>
      <vt:lpstr>PowerPoint Sunusu</vt:lpstr>
      <vt:lpstr>PowerPoint Sunusu</vt:lpstr>
      <vt:lpstr>Ayak bileği anatomisi (Ankle Anatomy)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Ayak bileği anatomisi (Ankle Anatomy)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ÖZET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Ahmet Ertaş</dc:creator>
  <cp:lastModifiedBy>ahmet ertaş</cp:lastModifiedBy>
  <cp:revision>75</cp:revision>
  <dcterms:modified xsi:type="dcterms:W3CDTF">2021-03-13T12:10:12Z</dcterms:modified>
</cp:coreProperties>
</file>